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jpeg" ContentType="image/jpeg"/>
  <Override PartName="/ppt/media/image3.png" ContentType="image/png"/>
  <Override PartName="/ppt/media/image13.wmf" ContentType="image/x-wmf"/>
  <Override PartName="/ppt/media/image2.png" ContentType="image/png"/>
  <Override PartName="/ppt/media/image4.jpeg" ContentType="image/jpeg"/>
  <Override PartName="/ppt/media/image11.png" ContentType="image/png"/>
  <Override PartName="/ppt/media/image5.jpeg" ContentType="image/jpeg"/>
  <Override PartName="/ppt/media/image7.png" ContentType="image/png"/>
  <Override PartName="/ppt/media/image8.jpeg" ContentType="image/jpeg"/>
  <Override PartName="/ppt/media/image6.png" ContentType="image/png"/>
  <Override PartName="/ppt/media/image9.jpeg" ContentType="image/jpeg"/>
  <Override PartName="/ppt/media/image10.jpeg" ContentType="image/jpeg"/>
  <Override PartName="/ppt/media/image12.jpeg" ContentType="image/jpeg"/>
  <Override PartName="/ppt/media/image14.png" ContentType="image/png"/>
  <Override PartName="/ppt/media/image15.jpeg" ContentType="image/jpeg"/>
  <Override PartName="/ppt/media/image16.jpeg" ContentType="image/jpeg"/>
  <Override PartName="/ppt/media/image17.png" ContentType="image/png"/>
  <Override PartName="/ppt/media/image18.jpeg" ContentType="image/jpeg"/>
  <Override PartName="/ppt/media/image19.wmf" ContentType="image/x-wmf"/>
  <Override PartName="/ppt/media/image23.jpeg" ContentType="image/jpeg"/>
  <Override PartName="/ppt/media/image20.png" ContentType="image/png"/>
  <Override PartName="/ppt/media/image40.jpeg" ContentType="image/jpeg"/>
  <Override PartName="/ppt/media/image21.png" ContentType="image/png"/>
  <Override PartName="/ppt/media/image22.png" ContentType="image/png"/>
  <Override PartName="/ppt/media/image24.png" ContentType="image/png"/>
  <Override PartName="/ppt/media/image25.wmf" ContentType="image/x-wmf"/>
  <Override PartName="/ppt/media/image26.png" ContentType="image/png"/>
  <Override PartName="/ppt/media/image27.jpeg" ContentType="image/jpeg"/>
  <Override PartName="/ppt/media/image28.jpeg" ContentType="image/jpeg"/>
  <Override PartName="/ppt/media/image29.jpeg" ContentType="image/jpeg"/>
  <Override PartName="/ppt/media/image30.jpeg" ContentType="image/jpeg"/>
  <Override PartName="/ppt/media/image32.png" ContentType="image/png"/>
  <Override PartName="/ppt/media/image31.jpeg" ContentType="image/jpeg"/>
  <Override PartName="/ppt/media/image33.jpeg" ContentType="image/jpeg"/>
  <Override PartName="/ppt/media/image34.png" ContentType="image/png"/>
  <Override PartName="/ppt/media/image35.png" ContentType="image/png"/>
  <Override PartName="/ppt/media/image37.jpeg" ContentType="image/jpeg"/>
  <Override PartName="/ppt/media/image36.png" ContentType="image/png"/>
  <Override PartName="/ppt/media/image38.jpeg" ContentType="image/jpeg"/>
  <Override PartName="/ppt/media/image45.png" ContentType="image/png"/>
  <Override PartName="/ppt/media/image39.jpeg" ContentType="image/jpeg"/>
  <Override PartName="/ppt/media/image41.jpeg" ContentType="image/jpeg"/>
  <Override PartName="/ppt/media/image42.jpeg" ContentType="image/jpeg"/>
  <Override PartName="/ppt/media/image43.jpeg" ContentType="image/jpeg"/>
  <Override PartName="/ppt/media/image44.png" ContentType="image/png"/>
  <Override PartName="/ppt/media/image46.png" ContentType="image/png"/>
  <Override PartName="/ppt/media/image47.jpeg" ContentType="image/jpeg"/>
  <Override PartName="/ppt/media/image48.png" ContentType="image/png"/>
  <Override PartName="/ppt/media/image49.jpeg" ContentType="image/jpeg"/>
  <Override PartName="/ppt/media/image50.jpeg" ContentType="image/jpeg"/>
  <Override PartName="/ppt/media/image51.jpeg" ContentType="image/jpeg"/>
  <Override PartName="/ppt/media/image52.png" ContentType="image/png"/>
  <Override PartName="/ppt/media/image53.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Lst>
  <p:sldSz cx="10077450" cy="5668963"/>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6"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1"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type="subTitle"/>
          </p:nvPr>
        </p:nvSpPr>
        <p:spPr>
          <a:xfrm>
            <a:off x="503640" y="1326240"/>
            <a:ext cx="9069120" cy="3287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p:nvPr>
        </p:nvSpPr>
        <p:spPr>
          <a:xfrm>
            <a:off x="503640" y="1326240"/>
            <a:ext cx="906912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9"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0"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2" name="PlaceHolder 2"/>
          <p:cNvSpPr>
            <a:spLocks noGrp="1"/>
          </p:cNvSpPr>
          <p:nvPr>
            <p:ph/>
          </p:nvPr>
        </p:nvSpPr>
        <p:spPr>
          <a:xfrm>
            <a:off x="503640" y="13262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3" name="PlaceHolder 3"/>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5"/>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5036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357012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636240" y="13262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5"/>
          <p:cNvSpPr>
            <a:spLocks noGrp="1"/>
          </p:cNvSpPr>
          <p:nvPr>
            <p:ph/>
          </p:nvPr>
        </p:nvSpPr>
        <p:spPr>
          <a:xfrm>
            <a:off x="5036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6"/>
          <p:cNvSpPr>
            <a:spLocks noGrp="1"/>
          </p:cNvSpPr>
          <p:nvPr>
            <p:ph/>
          </p:nvPr>
        </p:nvSpPr>
        <p:spPr>
          <a:xfrm>
            <a:off x="357012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7"/>
          <p:cNvSpPr>
            <a:spLocks noGrp="1"/>
          </p:cNvSpPr>
          <p:nvPr>
            <p:ph/>
          </p:nvPr>
        </p:nvSpPr>
        <p:spPr>
          <a:xfrm>
            <a:off x="6636240" y="3043440"/>
            <a:ext cx="291996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3640" y="226080"/>
            <a:ext cx="9069120" cy="43866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515088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50364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503640" y="1326240"/>
            <a:ext cx="4425480" cy="3287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5150880" y="30434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50364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5150880" y="1326240"/>
            <a:ext cx="442548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503640" y="3043440"/>
            <a:ext cx="9069120" cy="15678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HORIZ NO SCREENED DIAMOND copy"/>
          <p:cNvPicPr/>
          <p:nvPr/>
        </p:nvPicPr>
        <p:blipFill>
          <a:blip r:embed="rId2"/>
          <a:stretch/>
        </p:blipFill>
        <p:spPr>
          <a:xfrm>
            <a:off x="0" y="0"/>
            <a:ext cx="10068480" cy="5661360"/>
          </a:xfrm>
          <a:prstGeom prst="rect">
            <a:avLst/>
          </a:prstGeom>
          <a:ln w="9360">
            <a:noFill/>
          </a:ln>
        </p:spPr>
      </p:pic>
      <p:sp>
        <p:nvSpPr>
          <p:cNvPr id="1"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2" descr="HORIZ NO SCREENED DIAMOND copy"/>
          <p:cNvPicPr/>
          <p:nvPr/>
        </p:nvPicPr>
        <p:blipFill>
          <a:blip r:embed="rId2"/>
          <a:stretch/>
        </p:blipFill>
        <p:spPr>
          <a:xfrm>
            <a:off x="0" y="0"/>
            <a:ext cx="10068480" cy="5661360"/>
          </a:xfrm>
          <a:prstGeom prst="rect">
            <a:avLst/>
          </a:prstGeom>
          <a:ln w="9360">
            <a:noFill/>
          </a:ln>
        </p:spPr>
      </p:pic>
      <p:sp>
        <p:nvSpPr>
          <p:cNvPr id="40"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Picture 2" descr="HORIZ NO SCREENED DIAMOND copy"/>
          <p:cNvPicPr/>
          <p:nvPr/>
        </p:nvPicPr>
        <p:blipFill>
          <a:blip r:embed="rId2"/>
          <a:stretch/>
        </p:blipFill>
        <p:spPr>
          <a:xfrm>
            <a:off x="0" y="0"/>
            <a:ext cx="10068480" cy="5661360"/>
          </a:xfrm>
          <a:prstGeom prst="rect">
            <a:avLst/>
          </a:prstGeom>
          <a:ln w="9360">
            <a:noFill/>
          </a:ln>
        </p:spPr>
      </p:pic>
      <p:sp>
        <p:nvSpPr>
          <p:cNvPr id="79" name="PlaceHolder 1"/>
          <p:cNvSpPr>
            <a:spLocks noGrp="1"/>
          </p:cNvSpPr>
          <p:nvPr>
            <p:ph type="title"/>
          </p:nvPr>
        </p:nvSpPr>
        <p:spPr>
          <a:xfrm>
            <a:off x="503640" y="226080"/>
            <a:ext cx="9069120" cy="94608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0"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7" name="Picture 2" descr="HORIZ NO SCREENED DIAMOND copy"/>
          <p:cNvPicPr/>
          <p:nvPr/>
        </p:nvPicPr>
        <p:blipFill>
          <a:blip r:embed="rId2"/>
          <a:stretch/>
        </p:blipFill>
        <p:spPr>
          <a:xfrm>
            <a:off x="0" y="0"/>
            <a:ext cx="10068480" cy="5661360"/>
          </a:xfrm>
          <a:prstGeom prst="rect">
            <a:avLst/>
          </a:prstGeom>
          <a:ln w="9360">
            <a:noFill/>
          </a:ln>
        </p:spPr>
      </p:pic>
      <p:sp>
        <p:nvSpPr>
          <p:cNvPr id="118" name="PlaceHolder 1"/>
          <p:cNvSpPr>
            <a:spLocks noGrp="1"/>
          </p:cNvSpPr>
          <p:nvPr>
            <p:ph type="title"/>
          </p:nvPr>
        </p:nvSpPr>
        <p:spPr>
          <a:xfrm>
            <a:off x="503640" y="225720"/>
            <a:ext cx="9068040" cy="94572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9" name="PlaceHolder 2"/>
          <p:cNvSpPr>
            <a:spLocks noGrp="1"/>
          </p:cNvSpPr>
          <p:nvPr>
            <p:ph type="body"/>
          </p:nvPr>
        </p:nvSpPr>
        <p:spPr>
          <a:xfrm>
            <a:off x="503640" y="1326240"/>
            <a:ext cx="9069120" cy="3287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1.xml"/>
</Relationships>
</file>

<file path=ppt/slides/_rels/slide115.xml.rels><?xml version="1.0" encoding="UTF-8"?>
<Relationships xmlns="http://schemas.openxmlformats.org/package/2006/relationships"><Relationship Id="rId1" Type="http://schemas.openxmlformats.org/officeDocument/2006/relationships/hyperlink" Target="file:///C:/Users/ai2n/Videos/General%20Course%20-%20Videos/O-Scope_Time_Base_Demo.wmv" TargetMode="External"/><Relationship Id="rId2" Type="http://schemas.openxmlformats.org/officeDocument/2006/relationships/slideLayout" Target="../slideLayouts/slideLayout41.xml"/>
</Relationships>
</file>

<file path=ppt/slides/_rels/slide116.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jpeg"/><Relationship Id="rId3"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hyperlink" Target="file:///C:/Users/ai2n/Videos/General%20Course%20-%20Videos/Field_Strength_Meter_Demo.wmv" TargetMode="External"/><Relationship Id="rId2" Type="http://schemas.openxmlformats.org/officeDocument/2006/relationships/slideLayout" Target="../slideLayouts/slideLayout41.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wmf"/><Relationship Id="rId4"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slideLayout" Target="../slideLayouts/slideLayout41.xml"/>
</Relationships>
</file>

<file path=ppt/slides/_rels/slide6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4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jpeg"/><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slideLayout" Target="../slideLayouts/slideLayout41.xml"/>
</Relationships>
</file>

<file path=ppt/slides/_rels/slide7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wmf"/><Relationship Id="rId3"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1" name="CustomShape 6"/>
          <p:cNvSpPr/>
          <p:nvPr/>
        </p:nvSpPr>
        <p:spPr>
          <a:xfrm>
            <a:off x="2061000" y="1462320"/>
            <a:ext cx="6044760" cy="1218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4.5</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000" spc="-1" strike="noStrike">
                <a:solidFill>
                  <a:srgbClr val="000000"/>
                </a:solidFill>
                <a:latin typeface="Arial"/>
                <a:ea typeface="MS PGothic"/>
              </a:rPr>
              <a:t>Active Components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1" name="CustomShape 6"/>
          <p:cNvSpPr/>
          <p:nvPr/>
        </p:nvSpPr>
        <p:spPr>
          <a:xfrm>
            <a:off x="503640" y="91080"/>
            <a:ext cx="9064440" cy="10015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Vacuum Tubes</a:t>
            </a:r>
            <a:endParaRPr b="0" lang="en-US" sz="4400" spc="-1" strike="noStrike">
              <a:solidFill>
                <a:srgbClr val="000000"/>
              </a:solidFill>
              <a:latin typeface="Arial"/>
            </a:endParaRPr>
          </a:p>
        </p:txBody>
      </p:sp>
      <p:sp>
        <p:nvSpPr>
          <p:cNvPr id="242" name="CustomShape 7"/>
          <p:cNvSpPr/>
          <p:nvPr/>
        </p:nvSpPr>
        <p:spPr>
          <a:xfrm>
            <a:off x="500040" y="1096920"/>
            <a:ext cx="9064440" cy="3283920"/>
          </a:xfrm>
          <a:prstGeom prst="rect">
            <a:avLst/>
          </a:prstGeom>
          <a:noFill/>
          <a:ln w="0">
            <a:noFill/>
          </a:ln>
        </p:spPr>
        <p:style>
          <a:lnRef idx="0"/>
          <a:fillRef idx="0"/>
          <a:effectRef idx="0"/>
          <a:fontRef idx="minor"/>
        </p:style>
        <p:txBody>
          <a:bodyPr lIns="0" rIns="0" tIns="0" bIns="0" anchor="t">
            <a:normAutofit fontScale="86000"/>
          </a:bodyPr>
          <a:p>
            <a:pPr marL="390960" indent="-387360">
              <a:lnSpc>
                <a:spcPct val="100000"/>
              </a:lnSpc>
              <a:spcBef>
                <a:spcPts val="799"/>
              </a:spcBef>
              <a:spcAft>
                <a:spcPts val="598"/>
              </a:spcAft>
              <a:buClr>
                <a:srgbClr val="000000"/>
              </a:buClr>
              <a:buSzPct val="45000"/>
              <a:buFont typeface="Wingdings" charset="2"/>
              <a:buChar char=""/>
            </a:pPr>
            <a:r>
              <a:rPr b="0" lang="en-US" sz="3200" spc="-1" strike="noStrike">
                <a:solidFill>
                  <a:srgbClr val="000000"/>
                </a:solidFill>
                <a:latin typeface="Arial"/>
                <a:ea typeface="Arial"/>
              </a:rPr>
              <a:t>Tube terminology:</a:t>
            </a:r>
            <a:endParaRPr b="0" lang="en-US" sz="3200" spc="-1" strike="noStrike">
              <a:solidFill>
                <a:srgbClr val="000000"/>
              </a:solidFill>
              <a:latin typeface="Arial"/>
            </a:endParaRPr>
          </a:p>
          <a:p>
            <a:pPr marL="495360" indent="-367200">
              <a:lnSpc>
                <a:spcPct val="100000"/>
              </a:lnSpc>
              <a:spcBef>
                <a:spcPts val="550"/>
              </a:spcBef>
              <a:spcAft>
                <a:spcPts val="598"/>
              </a:spcAft>
              <a:buClr>
                <a:srgbClr val="000000"/>
              </a:buClr>
              <a:buSzPct val="45000"/>
              <a:buFont typeface="Wingdings" charset="2"/>
              <a:buChar char=""/>
            </a:pPr>
            <a:r>
              <a:rPr b="0" i="1" lang="en-US" sz="2200" spc="-1" strike="noStrike">
                <a:solidFill>
                  <a:srgbClr val="000000"/>
                </a:solidFill>
                <a:latin typeface="Arial"/>
                <a:ea typeface="Arial"/>
              </a:rPr>
              <a:t>Filament or heater </a:t>
            </a:r>
            <a:r>
              <a:rPr b="0" lang="en-US" sz="2200" spc="-1" strike="noStrike">
                <a:solidFill>
                  <a:srgbClr val="000000"/>
                </a:solidFill>
                <a:latin typeface="Arial"/>
                <a:ea typeface="Arial"/>
              </a:rPr>
              <a:t>– heats the cathode to allow it emit electrons</a:t>
            </a:r>
            <a:endParaRPr b="0" lang="en-US" sz="2200" spc="-1" strike="noStrike">
              <a:solidFill>
                <a:srgbClr val="000000"/>
              </a:solidFill>
              <a:latin typeface="Arial"/>
            </a:endParaRPr>
          </a:p>
          <a:p>
            <a:pPr marL="495360" indent="-367200">
              <a:lnSpc>
                <a:spcPct val="100000"/>
              </a:lnSpc>
              <a:spcBef>
                <a:spcPts val="550"/>
              </a:spcBef>
              <a:spcAft>
                <a:spcPts val="598"/>
              </a:spcAft>
              <a:buClr>
                <a:srgbClr val="000000"/>
              </a:buClr>
              <a:buSzPct val="45000"/>
              <a:buFont typeface="Wingdings" charset="2"/>
              <a:buChar char=""/>
            </a:pPr>
            <a:r>
              <a:rPr b="0" i="1" lang="en-US" sz="2200" spc="-1" strike="noStrike">
                <a:solidFill>
                  <a:srgbClr val="000000"/>
                </a:solidFill>
                <a:latin typeface="Arial"/>
                <a:ea typeface="Arial"/>
              </a:rPr>
              <a:t>Cathode</a:t>
            </a:r>
            <a:r>
              <a:rPr b="0" lang="en-US" sz="2200" spc="-1" strike="noStrike">
                <a:solidFill>
                  <a:srgbClr val="000000"/>
                </a:solidFill>
                <a:latin typeface="Arial"/>
                <a:ea typeface="Arial"/>
              </a:rPr>
              <a:t> – source of electrons (negative bias)</a:t>
            </a:r>
            <a:endParaRPr b="0" lang="en-US" sz="2200" spc="-1" strike="noStrike">
              <a:solidFill>
                <a:srgbClr val="000000"/>
              </a:solidFill>
              <a:latin typeface="Arial"/>
            </a:endParaRPr>
          </a:p>
          <a:p>
            <a:pPr marL="495360" indent="-367200">
              <a:lnSpc>
                <a:spcPct val="100000"/>
              </a:lnSpc>
              <a:spcBef>
                <a:spcPts val="550"/>
              </a:spcBef>
              <a:spcAft>
                <a:spcPts val="598"/>
              </a:spcAft>
              <a:buClr>
                <a:srgbClr val="000000"/>
              </a:buClr>
              <a:buSzPct val="45000"/>
              <a:buFont typeface="Wingdings" charset="2"/>
              <a:buChar char=""/>
            </a:pPr>
            <a:r>
              <a:rPr b="0" i="1" lang="en-US" sz="2200" spc="-1" strike="noStrike">
                <a:solidFill>
                  <a:srgbClr val="c9091e"/>
                </a:solidFill>
                <a:latin typeface="Arial"/>
                <a:ea typeface="Arial"/>
              </a:rPr>
              <a:t>Control grid </a:t>
            </a:r>
            <a:r>
              <a:rPr b="0" lang="en-US" sz="2200" spc="-1" strike="noStrike">
                <a:solidFill>
                  <a:srgbClr val="c9091e"/>
                </a:solidFill>
                <a:latin typeface="Arial"/>
                <a:ea typeface="Arial"/>
              </a:rPr>
              <a:t>– regulates electron travel between the cathode and plate</a:t>
            </a:r>
            <a:endParaRPr b="0" lang="en-US" sz="2200" spc="-1" strike="noStrike">
              <a:solidFill>
                <a:srgbClr val="000000"/>
              </a:solidFill>
              <a:latin typeface="Arial"/>
            </a:endParaRPr>
          </a:p>
          <a:p>
            <a:pPr marL="495360" indent="-367200">
              <a:lnSpc>
                <a:spcPct val="100000"/>
              </a:lnSpc>
              <a:spcBef>
                <a:spcPts val="550"/>
              </a:spcBef>
              <a:spcAft>
                <a:spcPts val="598"/>
              </a:spcAft>
              <a:buClr>
                <a:srgbClr val="000000"/>
              </a:buClr>
              <a:buSzPct val="45000"/>
              <a:buFont typeface="Wingdings" charset="2"/>
              <a:buChar char=""/>
            </a:pPr>
            <a:r>
              <a:rPr b="0" i="1" lang="en-US" sz="2200" spc="-1" strike="noStrike">
                <a:solidFill>
                  <a:srgbClr val="c9091e"/>
                </a:solidFill>
                <a:latin typeface="Arial"/>
                <a:ea typeface="Arial"/>
              </a:rPr>
              <a:t>Screen grid </a:t>
            </a:r>
            <a:r>
              <a:rPr b="0" lang="en-US" sz="2200" spc="-1" strike="noStrike">
                <a:solidFill>
                  <a:srgbClr val="c9091e"/>
                </a:solidFill>
                <a:latin typeface="Arial"/>
                <a:ea typeface="Arial"/>
              </a:rPr>
              <a:t>– reduces grid-to-plate capacitance</a:t>
            </a:r>
            <a:endParaRPr b="0" lang="en-US" sz="2200" spc="-1" strike="noStrike">
              <a:solidFill>
                <a:srgbClr val="000000"/>
              </a:solidFill>
              <a:latin typeface="Arial"/>
            </a:endParaRPr>
          </a:p>
          <a:p>
            <a:pPr marL="495360" indent="-367200">
              <a:lnSpc>
                <a:spcPct val="100000"/>
              </a:lnSpc>
              <a:spcBef>
                <a:spcPts val="550"/>
              </a:spcBef>
              <a:spcAft>
                <a:spcPts val="598"/>
              </a:spcAft>
              <a:buClr>
                <a:srgbClr val="000000"/>
              </a:buClr>
              <a:buSzPct val="45000"/>
              <a:buFont typeface="Wingdings" charset="2"/>
              <a:buChar char=""/>
            </a:pPr>
            <a:r>
              <a:rPr b="0" i="1" lang="en-US" sz="2200" spc="-1" strike="noStrike">
                <a:solidFill>
                  <a:srgbClr val="000000"/>
                </a:solidFill>
                <a:latin typeface="Arial"/>
                <a:ea typeface="Arial"/>
              </a:rPr>
              <a:t>Suppressor grid </a:t>
            </a:r>
            <a:r>
              <a:rPr b="0" lang="en-US" sz="2200" spc="-1" strike="noStrike">
                <a:solidFill>
                  <a:srgbClr val="000000"/>
                </a:solidFill>
                <a:latin typeface="Arial"/>
                <a:ea typeface="Arial"/>
              </a:rPr>
              <a:t>– prevents electrons from traveling between the plate and     control/screen grids</a:t>
            </a:r>
            <a:endParaRPr b="0" lang="en-US" sz="2200" spc="-1" strike="noStrike">
              <a:solidFill>
                <a:srgbClr val="000000"/>
              </a:solidFill>
              <a:latin typeface="Arial"/>
            </a:endParaRPr>
          </a:p>
          <a:p>
            <a:pPr marL="495360" indent="-367200">
              <a:lnSpc>
                <a:spcPct val="100000"/>
              </a:lnSpc>
              <a:spcBef>
                <a:spcPts val="1417"/>
              </a:spcBef>
              <a:buClr>
                <a:srgbClr val="000000"/>
              </a:buClr>
              <a:buSzPct val="45000"/>
              <a:buFont typeface="Wingdings" charset="2"/>
              <a:buChar char=""/>
            </a:pPr>
            <a:r>
              <a:rPr b="0" i="1" lang="en-US" sz="2200" spc="-1" strike="noStrike">
                <a:solidFill>
                  <a:srgbClr val="000000"/>
                </a:solidFill>
                <a:latin typeface="Arial"/>
                <a:ea typeface="Arial"/>
              </a:rPr>
              <a:t>Plate</a:t>
            </a:r>
            <a:r>
              <a:rPr b="0" lang="en-US" sz="2200" spc="-1" strike="noStrike">
                <a:solidFill>
                  <a:srgbClr val="000000"/>
                </a:solidFill>
                <a:latin typeface="Arial"/>
                <a:ea typeface="Arial"/>
              </a:rPr>
              <a:t> – collects electrons</a:t>
            </a:r>
            <a:endParaRPr b="0" lang="en-US" sz="2200" spc="-1" strike="noStrike">
              <a:solidFill>
                <a:srgbClr val="000000"/>
              </a:solidFill>
              <a:latin typeface="Arial"/>
            </a:endParaRPr>
          </a:p>
        </p:txBody>
      </p:sp>
      <p:pic>
        <p:nvPicPr>
          <p:cNvPr id="243" name="" descr=""/>
          <p:cNvPicPr/>
          <p:nvPr/>
        </p:nvPicPr>
        <p:blipFill>
          <a:blip r:embed="rId1"/>
          <a:stretch/>
        </p:blipFill>
        <p:spPr>
          <a:xfrm>
            <a:off x="4295880" y="3711600"/>
            <a:ext cx="3103920" cy="1769400"/>
          </a:xfrm>
          <a:prstGeom prst="rect">
            <a:avLst/>
          </a:prstGeom>
          <a:ln w="0">
            <a:noFill/>
          </a:ln>
        </p:spPr>
      </p:pic>
      <p:sp>
        <p:nvSpPr>
          <p:cNvPr id="244" name="CustomShape 8"/>
          <p:cNvSpPr/>
          <p:nvPr/>
        </p:nvSpPr>
        <p:spPr>
          <a:xfrm>
            <a:off x="5790600" y="5059800"/>
            <a:ext cx="911520" cy="337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a:solidFill>
                  <a:srgbClr val="000000"/>
                </a:solidFill>
                <a:latin typeface="Arial"/>
                <a:ea typeface="DejaVu Sans"/>
              </a:rPr>
              <a:t>heater</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0"/>
                      </p:stCondLst>
                      <p:childTnLst>
                        <p:par>
                          <p:cTn id="40" fill="hold">
                            <p:stCondLst>
                              <p:cond delay="0"/>
                            </p:stCondLst>
                            <p:childTnLst>
                              <p:par>
                                <p:cTn id="41" nodeType="withEffect" fill="hold" presetClass="entr" presetID="10">
                                  <p:stCondLst>
                                    <p:cond delay="5000"/>
                                  </p:stCondLst>
                                  <p:childTnLst>
                                    <p:set>
                                      <p:cBhvr>
                                        <p:cTn id="42" dur="1" fill="hold">
                                          <p:stCondLst>
                                            <p:cond delay="0"/>
                                          </p:stCondLst>
                                        </p:cTn>
                                        <p:tgtEl>
                                          <p:spTgt spid="243"/>
                                        </p:tgtEl>
                                        <p:attrNameLst>
                                          <p:attrName>style.visibility</p:attrName>
                                        </p:attrNameLst>
                                      </p:cBhvr>
                                      <p:to>
                                        <p:strVal val="visible"/>
                                      </p:to>
                                    </p:set>
                                    <p:animEffect filter="fade" transition="in">
                                      <p:cBhvr additive="repl">
                                        <p:cTn id="43" dur="2000"/>
                                        <p:tgtEl>
                                          <p:spTgt spid="243"/>
                                        </p:tgtEl>
                                      </p:cBhvr>
                                    </p:animEffect>
                                  </p:childTnLst>
                                </p:cTn>
                              </p:par>
                              <p:par>
                                <p:cTn id="44" nodeType="withEffect" fill="hold" presetClass="entr" presetID="10">
                                  <p:stCondLst>
                                    <p:cond delay="5000"/>
                                  </p:stCondLst>
                                  <p:childTnLst>
                                    <p:set>
                                      <p:cBhvr>
                                        <p:cTn id="45" dur="1" fill="hold">
                                          <p:stCondLst>
                                            <p:cond delay="0"/>
                                          </p:stCondLst>
                                        </p:cTn>
                                        <p:tgtEl>
                                          <p:spTgt spid="244">
                                            <p:txEl>
                                              <p:pRg st="0" end="0"/>
                                            </p:txEl>
                                          </p:spTgt>
                                        </p:tgtEl>
                                        <p:attrNameLst>
                                          <p:attrName>style.visibility</p:attrName>
                                        </p:attrNameLst>
                                      </p:cBhvr>
                                      <p:to>
                                        <p:strVal val="visible"/>
                                      </p:to>
                                    </p:set>
                                    <p:animEffect filter="fade" transition="in">
                                      <p:cBhvr additive="repl">
                                        <p:cTn id="46" dur="2000"/>
                                        <p:tgtEl>
                                          <p:spTgt spid="24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G6A02 - What is an advantage of batteries with low internal resistance?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Long life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High discharge current</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Rapid recharge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
          <p:cNvSpPr/>
          <p:nvPr/>
        </p:nvSpPr>
        <p:spPr>
          <a:xfrm>
            <a:off x="456840" y="365400"/>
            <a:ext cx="913860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G6B04 - What is a typical upper frequency limit for low SWR operation of 50-ohm BNC connectors?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50 MHz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500 MHz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4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40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
          <p:cNvSpPr/>
          <p:nvPr/>
        </p:nvSpPr>
        <p:spPr>
          <a:xfrm>
            <a:off x="456840" y="365400"/>
            <a:ext cx="913860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G6B04 - What is a typical upper frequency limit for low SWR operation of 50-ohm BNC connectors?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50 MHz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500 MHz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4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40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
          <p:cNvSpPr/>
          <p:nvPr/>
        </p:nvSpPr>
        <p:spPr>
          <a:xfrm>
            <a:off x="456840" y="36540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G6B07 - Which of the following describes a type N connector?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moisture-resistant RF connector useful to 10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small bayonet connector used for data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low noise figure VHF connector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nickel plated version of the PL-259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
          <p:cNvSpPr/>
          <p:nvPr/>
        </p:nvSpPr>
        <p:spPr>
          <a:xfrm>
            <a:off x="456840" y="36540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G6B07 - Which of the following describes a type N connector?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A moisture-resistant RF connector useful to 10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small bayonet connector used for data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low noise figure VHF connector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nickel plated version of the PL-259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
          <p:cNvSpPr/>
          <p:nvPr/>
        </p:nvSpPr>
        <p:spPr>
          <a:xfrm>
            <a:off x="456840" y="36540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G6B11 - What is an SMA connector?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type-S to type-M adaptor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small threaded connector suitable for signals up to several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connector designed for serial multiple access signals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type of push-on connector intended for high-voltage applications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
          <p:cNvSpPr/>
          <p:nvPr/>
        </p:nvSpPr>
        <p:spPr>
          <a:xfrm>
            <a:off x="456840" y="36540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G6B11 - What is an SMA connector?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type-S to type-M adaptor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A small threaded connector suitable for signals up to several GHz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connector designed for serial multiple access signals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type of push-on connector intended for high-voltage applications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
          <p:cNvSpPr/>
          <p:nvPr/>
        </p:nvSpPr>
        <p:spPr>
          <a:xfrm>
            <a:off x="456840" y="36540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G6B12 - Which of these connector types is commonly used for low frequency or dc signal connections to a transceiver?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PL-259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BNC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RCA Phono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Type 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
          <p:cNvSpPr/>
          <p:nvPr/>
        </p:nvSpPr>
        <p:spPr>
          <a:xfrm>
            <a:off x="456840" y="36540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G6B12 - Which of these connector types is commonly used for low frequency or dc signal connections to a transceiver?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PL-259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BNC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RCA Phono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Type 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78" name="CustomShape 6"/>
          <p:cNvSpPr/>
          <p:nvPr/>
        </p:nvSpPr>
        <p:spPr>
          <a:xfrm>
            <a:off x="2061000" y="1335960"/>
            <a:ext cx="6044760" cy="1218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4.7</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000" spc="-1" strike="noStrike">
                <a:solidFill>
                  <a:srgbClr val="000000"/>
                </a:solidFill>
                <a:latin typeface="Arial"/>
                <a:ea typeface="MS PGothic"/>
              </a:rPr>
              <a:t>Basic Test Equipment </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 descr=""/>
          <p:cNvPicPr/>
          <p:nvPr/>
        </p:nvPicPr>
        <p:blipFill>
          <a:blip r:embed="rId1"/>
          <a:stretch/>
        </p:blipFill>
        <p:spPr>
          <a:xfrm>
            <a:off x="4021560" y="273960"/>
            <a:ext cx="4750560" cy="5116680"/>
          </a:xfrm>
          <a:prstGeom prst="rect">
            <a:avLst/>
          </a:prstGeom>
          <a:ln w="0">
            <a:noFill/>
          </a:ln>
        </p:spPr>
      </p:pic>
      <p:sp>
        <p:nvSpPr>
          <p:cNvPr id="246" name="CustomShape 1"/>
          <p:cNvSpPr/>
          <p:nvPr/>
        </p:nvSpPr>
        <p:spPr>
          <a:xfrm>
            <a:off x="182520" y="1371240"/>
            <a:ext cx="3653640" cy="1788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4000" spc="-1" strike="noStrike">
                <a:solidFill>
                  <a:srgbClr val="000000"/>
                </a:solidFill>
                <a:latin typeface="Arial"/>
                <a:ea typeface="DejaVu Sans"/>
              </a:rPr>
              <a:t>Pentode Cross-Section</a:t>
            </a:r>
            <a:endParaRPr b="0" lang="en-US" sz="4000" spc="-1" strike="noStrike">
              <a:solidFill>
                <a:srgbClr val="000000"/>
              </a:solidFill>
              <a:latin typeface="Arial"/>
            </a:endParaRPr>
          </a:p>
        </p:txBody>
      </p:sp>
      <p:sp>
        <p:nvSpPr>
          <p:cNvPr id="247" name="CustomShape 2"/>
          <p:cNvSpPr/>
          <p:nvPr/>
        </p:nvSpPr>
        <p:spPr>
          <a:xfrm>
            <a:off x="4466160" y="551880"/>
            <a:ext cx="1459800" cy="599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(and heater)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0"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1"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2"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3"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4" name="CustomShape 6"/>
          <p:cNvSpPr/>
          <p:nvPr/>
        </p:nvSpPr>
        <p:spPr>
          <a:xfrm>
            <a:off x="503640" y="910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000000"/>
                </a:solidFill>
                <a:latin typeface="Arial"/>
                <a:ea typeface="Arial"/>
              </a:rPr>
              <a:t>Analog Meters</a:t>
            </a:r>
            <a:endParaRPr b="0" lang="en-US" sz="3600" spc="-1" strike="noStrike">
              <a:solidFill>
                <a:srgbClr val="000000"/>
              </a:solidFill>
              <a:latin typeface="Arial"/>
            </a:endParaRPr>
          </a:p>
        </p:txBody>
      </p:sp>
      <p:sp>
        <p:nvSpPr>
          <p:cNvPr id="585" name="CustomShape 7"/>
          <p:cNvSpPr/>
          <p:nvPr/>
        </p:nvSpPr>
        <p:spPr>
          <a:xfrm>
            <a:off x="503640" y="1096920"/>
            <a:ext cx="7078680" cy="3511440"/>
          </a:xfrm>
          <a:prstGeom prst="rect">
            <a:avLst/>
          </a:prstGeom>
          <a:noFill/>
          <a:ln w="0">
            <a:noFill/>
          </a:ln>
        </p:spPr>
        <p:style>
          <a:lnRef idx="0"/>
          <a:fillRef idx="0"/>
          <a:effectRef idx="0"/>
          <a:fontRef idx="minor"/>
        </p:style>
        <p:txBody>
          <a:bodyPr lIns="0" rIns="0" tIns="0" bIns="0" anchor="t">
            <a:normAutofit fontScale="82000"/>
          </a:bodyPr>
          <a:p>
            <a:pPr marL="446040" indent="-332280">
              <a:lnSpc>
                <a:spcPct val="100000"/>
              </a:lnSpc>
              <a:spcBef>
                <a:spcPts val="697"/>
              </a:spcBef>
              <a:buClr>
                <a:srgbClr val="000000"/>
              </a:buClr>
              <a:buSzPct val="45000"/>
              <a:buFont typeface="Wingdings" charset="2"/>
              <a:buChar char=""/>
            </a:pPr>
            <a:r>
              <a:rPr b="0" lang="en-US" sz="2800" spc="-1" strike="noStrike">
                <a:solidFill>
                  <a:srgbClr val="000000"/>
                </a:solidFill>
                <a:latin typeface="Arial"/>
                <a:ea typeface="SimSun"/>
              </a:rPr>
              <a:t>A Volt-ohm meter (VOM) is the most basic piece of test equipment</a:t>
            </a:r>
            <a:endParaRPr b="0" lang="en-US" sz="2800" spc="-1" strike="noStrike">
              <a:solidFill>
                <a:srgbClr val="000000"/>
              </a:solidFill>
              <a:latin typeface="Arial"/>
            </a:endParaRPr>
          </a:p>
          <a:p>
            <a:pPr marL="446040" indent="-332280">
              <a:lnSpc>
                <a:spcPct val="100000"/>
              </a:lnSpc>
              <a:spcBef>
                <a:spcPts val="598"/>
              </a:spcBef>
              <a:buClr>
                <a:srgbClr val="000000"/>
              </a:buClr>
              <a:buSzPct val="45000"/>
              <a:buFont typeface="Wingdings" charset="2"/>
              <a:buChar char=""/>
            </a:pPr>
            <a:r>
              <a:rPr b="0" lang="en-US" sz="2400" spc="-1" strike="noStrike">
                <a:solidFill>
                  <a:srgbClr val="000000"/>
                </a:solidFill>
                <a:latin typeface="Arial"/>
                <a:ea typeface="SimSun"/>
              </a:rPr>
              <a:t>Measures – volts, current, resistance</a:t>
            </a:r>
            <a:endParaRPr b="0" lang="en-US" sz="2400" spc="-1" strike="noStrike">
              <a:solidFill>
                <a:srgbClr val="000000"/>
              </a:solidFill>
              <a:latin typeface="Arial"/>
            </a:endParaRPr>
          </a:p>
          <a:p>
            <a:pPr marL="446040" indent="-332280">
              <a:lnSpc>
                <a:spcPct val="100000"/>
              </a:lnSpc>
              <a:spcBef>
                <a:spcPts val="598"/>
              </a:spcBef>
              <a:buClr>
                <a:srgbClr val="000000"/>
              </a:buClr>
              <a:buSzPct val="45000"/>
              <a:buFont typeface="Wingdings" charset="2"/>
              <a:buChar char=""/>
            </a:pPr>
            <a:r>
              <a:rPr b="0" lang="en-US" sz="2400" spc="-1" strike="noStrike">
                <a:solidFill>
                  <a:srgbClr val="000000"/>
                </a:solidFill>
                <a:latin typeface="Arial"/>
                <a:ea typeface="SimSun"/>
              </a:rPr>
              <a:t>Tests – continuity, diodes, transistors</a:t>
            </a:r>
            <a:endParaRPr b="0" lang="en-US" sz="2400" spc="-1" strike="noStrike">
              <a:solidFill>
                <a:srgbClr val="000000"/>
              </a:solidFill>
              <a:latin typeface="Arial"/>
            </a:endParaRPr>
          </a:p>
          <a:p>
            <a:pPr marL="446040" indent="-332280">
              <a:lnSpc>
                <a:spcPct val="100000"/>
              </a:lnSpc>
              <a:spcBef>
                <a:spcPts val="697"/>
              </a:spcBef>
              <a:buClr>
                <a:srgbClr val="000000"/>
              </a:buClr>
              <a:buSzPct val="45000"/>
              <a:buFont typeface="Wingdings" charset="2"/>
              <a:buChar char=""/>
            </a:pPr>
            <a:r>
              <a:rPr b="0" lang="en-US" sz="2800" spc="-1" strike="noStrike">
                <a:solidFill>
                  <a:srgbClr val="000000"/>
                </a:solidFill>
                <a:latin typeface="Arial"/>
                <a:ea typeface="Arial"/>
              </a:rPr>
              <a:t>Analog Meters</a:t>
            </a:r>
            <a:endParaRPr b="0" lang="en-US" sz="2800" spc="-1" strike="noStrike">
              <a:solidFill>
                <a:srgbClr val="000000"/>
              </a:solidFill>
              <a:latin typeface="Arial"/>
            </a:endParaRPr>
          </a:p>
          <a:p>
            <a:pPr marL="446040" indent="-332280">
              <a:lnSpc>
                <a:spcPct val="100000"/>
              </a:lnSpc>
              <a:spcBef>
                <a:spcPts val="598"/>
              </a:spcBef>
              <a:buClr>
                <a:srgbClr val="000000"/>
              </a:buClr>
              <a:buSzPct val="45000"/>
              <a:buFont typeface="Wingdings" charset="2"/>
              <a:buChar char=""/>
            </a:pPr>
            <a:r>
              <a:rPr b="0" lang="en-US" sz="2400" spc="-1" strike="noStrike">
                <a:solidFill>
                  <a:srgbClr val="000000"/>
                </a:solidFill>
                <a:latin typeface="Arial"/>
                <a:ea typeface="SimSun"/>
              </a:rPr>
              <a:t>Analog meters have a moving needle and</a:t>
            </a:r>
            <a:r>
              <a:rPr b="0" lang="en-US" sz="2400" spc="-1" strike="noStrike">
                <a:solidFill>
                  <a:srgbClr val="000000"/>
                </a:solidFill>
                <a:latin typeface="Arial"/>
                <a:ea typeface="Arial"/>
              </a:rPr>
              <a:t> </a:t>
            </a:r>
            <a:r>
              <a:rPr b="0" lang="en-US" sz="2400" spc="-1" strike="noStrike">
                <a:solidFill>
                  <a:srgbClr val="000000"/>
                </a:solidFill>
                <a:latin typeface="Arial"/>
                <a:ea typeface="SimSun"/>
              </a:rPr>
              <a:t>calibrated       scales on the meter face</a:t>
            </a:r>
            <a:endParaRPr b="0" lang="en-US" sz="2400" spc="-1" strike="noStrike">
              <a:solidFill>
                <a:srgbClr val="000000"/>
              </a:solidFill>
              <a:latin typeface="Arial"/>
            </a:endParaRPr>
          </a:p>
          <a:p>
            <a:pPr marL="446040" indent="-332280">
              <a:lnSpc>
                <a:spcPct val="100000"/>
              </a:lnSpc>
              <a:spcBef>
                <a:spcPts val="1417"/>
              </a:spcBef>
              <a:buClr>
                <a:srgbClr val="000000"/>
              </a:buClr>
              <a:buSzPct val="45000"/>
              <a:buFont typeface="Wingdings" charset="2"/>
              <a:buChar char=""/>
            </a:pPr>
            <a:r>
              <a:rPr b="0" lang="en-US" sz="2400" spc="-1" strike="noStrike">
                <a:solidFill>
                  <a:srgbClr val="c9091e"/>
                </a:solidFill>
                <a:latin typeface="Arial"/>
                <a:ea typeface="SimSun"/>
              </a:rPr>
              <a:t>Analog meters are useful for finding a maximum or               minimum reading, such as </a:t>
            </a:r>
            <a:r>
              <a:rPr b="1" lang="en-US" sz="2400" spc="-1" strike="noStrike" u="sng">
                <a:solidFill>
                  <a:srgbClr val="c9091e"/>
                </a:solidFill>
                <a:uFillTx/>
                <a:latin typeface="Arial"/>
                <a:ea typeface="SimSun"/>
              </a:rPr>
              <a:t>when adjusting a tuned circuit</a:t>
            </a:r>
            <a:endParaRPr b="0" lang="en-US" sz="2400" spc="-1" strike="noStrike">
              <a:solidFill>
                <a:srgbClr val="000000"/>
              </a:solidFill>
              <a:latin typeface="Arial"/>
            </a:endParaRPr>
          </a:p>
        </p:txBody>
      </p:sp>
      <p:pic>
        <p:nvPicPr>
          <p:cNvPr id="586" name="" descr=""/>
          <p:cNvPicPr/>
          <p:nvPr/>
        </p:nvPicPr>
        <p:blipFill>
          <a:blip r:embed="rId1"/>
          <a:stretch/>
        </p:blipFill>
        <p:spPr>
          <a:xfrm>
            <a:off x="7769160" y="1286280"/>
            <a:ext cx="1901880" cy="2914920"/>
          </a:xfrm>
          <a:prstGeom prst="rect">
            <a:avLst/>
          </a:prstGeom>
          <a:ln w="0">
            <a:noFill/>
          </a:ln>
        </p:spPr>
      </p:pic>
    </p:spTree>
  </p:cSld>
  <mc:AlternateContent>
    <mc:Choice Requires="p14">
      <p:transition spd="slow" p14:dur="2000"/>
    </mc:Choice>
    <mc:Fallback>
      <p:transition spd="slow"/>
    </mc:Fallback>
  </mc:AlternateContent>
  <p:timing>
    <p:tnLst>
      <p:par>
        <p:cTn id="230" dur="indefinite" restart="never" nodeType="tmRoot">
          <p:childTnLst>
            <p:seq>
              <p:cTn id="231" dur="indefinite" nodeType="mainSeq">
                <p:childTnLst>
                  <p:par>
                    <p:cTn id="232" fill="hold">
                      <p:stCondLst>
                        <p:cond delay="0"/>
                      </p:stCondLst>
                      <p:childTnLst>
                        <p:par>
                          <p:cTn id="233" fill="hold">
                            <p:stCondLst>
                              <p:cond delay="0"/>
                            </p:stCondLst>
                            <p:childTnLst>
                              <p:par>
                                <p:cTn id="234" nodeType="withEffect" fill="hold" presetClass="entr" presetID="10">
                                  <p:stCondLst>
                                    <p:cond delay="2000"/>
                                  </p:stCondLst>
                                  <p:childTnLst>
                                    <p:set>
                                      <p:cBhvr>
                                        <p:cTn id="235" dur="1" fill="hold">
                                          <p:stCondLst>
                                            <p:cond delay="0"/>
                                          </p:stCondLst>
                                        </p:cTn>
                                        <p:tgtEl>
                                          <p:spTgt spid="586"/>
                                        </p:tgtEl>
                                        <p:attrNameLst>
                                          <p:attrName>style.visibility</p:attrName>
                                        </p:attrNameLst>
                                      </p:cBhvr>
                                      <p:to>
                                        <p:strVal val="visible"/>
                                      </p:to>
                                    </p:set>
                                    <p:animEffect filter="fade" transition="in">
                                      <p:cBhvr additive="repl">
                                        <p:cTn id="236" dur="20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8"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89"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0"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1"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2" name="CustomShape 6"/>
          <p:cNvSpPr/>
          <p:nvPr/>
        </p:nvSpPr>
        <p:spPr>
          <a:xfrm>
            <a:off x="503640" y="1252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000000"/>
                </a:solidFill>
                <a:latin typeface="Arial"/>
                <a:ea typeface="Arial"/>
              </a:rPr>
              <a:t>Digital Meters</a:t>
            </a:r>
            <a:endParaRPr b="0" lang="en-US" sz="3600" spc="-1" strike="noStrike">
              <a:solidFill>
                <a:srgbClr val="000000"/>
              </a:solidFill>
              <a:latin typeface="Arial"/>
            </a:endParaRPr>
          </a:p>
        </p:txBody>
      </p:sp>
      <p:sp>
        <p:nvSpPr>
          <p:cNvPr id="593" name="CustomShape 7"/>
          <p:cNvSpPr/>
          <p:nvPr/>
        </p:nvSpPr>
        <p:spPr>
          <a:xfrm>
            <a:off x="503640" y="914040"/>
            <a:ext cx="7353000" cy="3695760"/>
          </a:xfrm>
          <a:prstGeom prst="rect">
            <a:avLst/>
          </a:prstGeom>
          <a:noFill/>
          <a:ln w="0">
            <a:noFill/>
          </a:ln>
        </p:spPr>
        <p:style>
          <a:lnRef idx="0"/>
          <a:fillRef idx="0"/>
          <a:effectRef idx="0"/>
          <a:fontRef idx="minor"/>
        </p:style>
        <p:txBody>
          <a:bodyPr lIns="0" rIns="0" tIns="0" bIns="0" anchor="t">
            <a:normAutofit fontScale="83000"/>
          </a:bodyPr>
          <a:p>
            <a:pPr marL="541080" indent="-403200">
              <a:lnSpc>
                <a:spcPct val="100000"/>
              </a:lnSpc>
              <a:spcBef>
                <a:spcPts val="697"/>
              </a:spcBef>
              <a:spcAft>
                <a:spcPts val="1199"/>
              </a:spcAft>
              <a:buClr>
                <a:srgbClr val="000000"/>
              </a:buClr>
              <a:buSzPct val="45000"/>
              <a:buFont typeface="Wingdings" charset="2"/>
              <a:buChar char=""/>
            </a:pPr>
            <a:r>
              <a:rPr b="0" lang="en-US" sz="2800" spc="-1" strike="noStrike">
                <a:solidFill>
                  <a:srgbClr val="c9091e"/>
                </a:solidFill>
                <a:latin typeface="Arial"/>
                <a:ea typeface="Arial"/>
              </a:rPr>
              <a:t>Digital meters (DMMs) offer significantly greater precision than analog meters</a:t>
            </a:r>
            <a:endParaRPr b="0" lang="en-US" sz="2800" spc="-1" strike="noStrike">
              <a:solidFill>
                <a:srgbClr val="000000"/>
              </a:solidFill>
              <a:latin typeface="Arial"/>
            </a:endParaRPr>
          </a:p>
          <a:p>
            <a:pPr marL="541080" indent="-40320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Arial"/>
              </a:rPr>
              <a:t>Digital meters often have useful features: </a:t>
            </a:r>
            <a:endParaRPr b="0" lang="en-US" sz="2800" spc="-1" strike="noStrike">
              <a:solidFill>
                <a:srgbClr val="000000"/>
              </a:solidFill>
              <a:latin typeface="Arial"/>
            </a:endParaRPr>
          </a:p>
          <a:p>
            <a:pPr marL="541080" indent="-403200">
              <a:lnSpc>
                <a:spcPct val="100000"/>
              </a:lnSpc>
              <a:spcBef>
                <a:spcPts val="598"/>
              </a:spcBef>
              <a:spcAft>
                <a:spcPts val="1199"/>
              </a:spcAft>
              <a:buClr>
                <a:srgbClr val="000000"/>
              </a:buClr>
              <a:buSzPct val="45000"/>
              <a:buFont typeface="Wingdings" charset="2"/>
              <a:buChar char=""/>
            </a:pPr>
            <a:r>
              <a:rPr b="0" i="1" lang="en-US" sz="2400" spc="-1" strike="noStrike">
                <a:solidFill>
                  <a:srgbClr val="000000"/>
                </a:solidFill>
                <a:latin typeface="Arial"/>
                <a:ea typeface="Arial"/>
              </a:rPr>
              <a:t>auto-ranging</a:t>
            </a:r>
            <a:r>
              <a:rPr b="0" lang="en-US" sz="2400" spc="-1" strike="noStrike">
                <a:solidFill>
                  <a:srgbClr val="000000"/>
                </a:solidFill>
                <a:latin typeface="Arial"/>
                <a:ea typeface="Arial"/>
              </a:rPr>
              <a:t> to automatically select the proper display range </a:t>
            </a:r>
            <a:endParaRPr b="0" lang="en-US" sz="2400" spc="-1" strike="noStrike">
              <a:solidFill>
                <a:srgbClr val="000000"/>
              </a:solidFill>
              <a:latin typeface="Arial"/>
            </a:endParaRPr>
          </a:p>
          <a:p>
            <a:pPr marL="541080" indent="-403200">
              <a:lnSpc>
                <a:spcPct val="100000"/>
              </a:lnSpc>
              <a:spcBef>
                <a:spcPts val="598"/>
              </a:spcBef>
              <a:spcAft>
                <a:spcPts val="1199"/>
              </a:spcAft>
              <a:buClr>
                <a:srgbClr val="000000"/>
              </a:buClr>
              <a:buSzPct val="45000"/>
              <a:buFont typeface="Wingdings" charset="2"/>
              <a:buChar char=""/>
            </a:pPr>
            <a:r>
              <a:rPr b="0" i="1" lang="en-US" sz="2400" spc="-1" strike="noStrike">
                <a:solidFill>
                  <a:srgbClr val="000000"/>
                </a:solidFill>
                <a:latin typeface="Arial"/>
                <a:ea typeface="Arial"/>
              </a:rPr>
              <a:t>peak hold </a:t>
            </a:r>
            <a:r>
              <a:rPr b="0" lang="en-US" sz="2400" spc="-1" strike="noStrike">
                <a:solidFill>
                  <a:srgbClr val="000000"/>
                </a:solidFill>
                <a:latin typeface="Arial"/>
                <a:ea typeface="Arial"/>
              </a:rPr>
              <a:t>to capture maximum values</a:t>
            </a:r>
            <a:endParaRPr b="0" lang="en-US" sz="2400" spc="-1" strike="noStrike">
              <a:solidFill>
                <a:srgbClr val="000000"/>
              </a:solidFill>
              <a:latin typeface="Arial"/>
            </a:endParaRPr>
          </a:p>
          <a:p>
            <a:pPr marL="541080" indent="-403200">
              <a:lnSpc>
                <a:spcPct val="100000"/>
              </a:lnSpc>
              <a:spcBef>
                <a:spcPts val="1417"/>
              </a:spcBef>
              <a:buClr>
                <a:srgbClr val="000000"/>
              </a:buClr>
              <a:buSzPct val="45000"/>
              <a:buFont typeface="Wingdings" charset="2"/>
              <a:buChar char=""/>
            </a:pPr>
            <a:r>
              <a:rPr b="0" lang="en-US" sz="2800" spc="-1" strike="noStrike">
                <a:solidFill>
                  <a:srgbClr val="c9091e"/>
                </a:solidFill>
                <a:latin typeface="Arial"/>
                <a:ea typeface="Arial"/>
              </a:rPr>
              <a:t>When measuring voltage, the meter should have a high input impedance to place the minimum load on the circuit being measured</a:t>
            </a:r>
            <a:endParaRPr b="0" lang="en-US" sz="2800" spc="-1" strike="noStrike">
              <a:solidFill>
                <a:srgbClr val="000000"/>
              </a:solidFill>
              <a:latin typeface="Arial"/>
            </a:endParaRPr>
          </a:p>
        </p:txBody>
      </p:sp>
      <p:pic>
        <p:nvPicPr>
          <p:cNvPr id="594" name="" descr=""/>
          <p:cNvPicPr/>
          <p:nvPr/>
        </p:nvPicPr>
        <p:blipFill>
          <a:blip r:embed="rId1"/>
          <a:stretch/>
        </p:blipFill>
        <p:spPr>
          <a:xfrm>
            <a:off x="8061840" y="925200"/>
            <a:ext cx="1805760" cy="3557520"/>
          </a:xfrm>
          <a:prstGeom prst="rect">
            <a:avLst/>
          </a:prstGeom>
          <a:ln w="0">
            <a:noFill/>
          </a:ln>
        </p:spPr>
      </p:pic>
    </p:spTree>
  </p:cSld>
  <mc:AlternateContent>
    <mc:Choice Requires="p14">
      <p:transition spd="slow" p14:dur="2000"/>
    </mc:Choice>
    <mc:Fallback>
      <p:transition spd="slow"/>
    </mc:Fallback>
  </mc:AlternateContent>
  <p:timing>
    <p:tnLst>
      <p:par>
        <p:cTn id="237" dur="indefinite" restart="never" nodeType="tmRoot">
          <p:childTnLst>
            <p:seq>
              <p:cTn id="238" dur="indefinite" nodeType="mainSeq">
                <p:childTnLst>
                  <p:par>
                    <p:cTn id="239" fill="hold">
                      <p:stCondLst>
                        <p:cond delay="0"/>
                      </p:stCondLst>
                      <p:childTnLst>
                        <p:par>
                          <p:cTn id="240" fill="hold">
                            <p:stCondLst>
                              <p:cond delay="0"/>
                            </p:stCondLst>
                            <p:childTnLst>
                              <p:par>
                                <p:cTn id="241" nodeType="withEffect" fill="hold" presetClass="entr" presetID="10">
                                  <p:stCondLst>
                                    <p:cond delay="2000"/>
                                  </p:stCondLst>
                                  <p:childTnLst>
                                    <p:set>
                                      <p:cBhvr>
                                        <p:cTn id="242" dur="1" fill="hold">
                                          <p:stCondLst>
                                            <p:cond delay="0"/>
                                          </p:stCondLst>
                                        </p:cTn>
                                        <p:tgtEl>
                                          <p:spTgt spid="594"/>
                                        </p:tgtEl>
                                        <p:attrNameLst>
                                          <p:attrName>style.visibility</p:attrName>
                                        </p:attrNameLst>
                                      </p:cBhvr>
                                      <p:to>
                                        <p:strVal val="visible"/>
                                      </p:to>
                                    </p:set>
                                    <p:animEffect filter="fade" transition="in">
                                      <p:cBhvr additive="repl">
                                        <p:cTn id="243" dur="2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6"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7"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8"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99"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0" name="CustomShape 6"/>
          <p:cNvSpPr/>
          <p:nvPr/>
        </p:nvSpPr>
        <p:spPr>
          <a:xfrm>
            <a:off x="503640" y="225720"/>
            <a:ext cx="9064440" cy="94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1" name="CustomShape 7"/>
          <p:cNvSpPr/>
          <p:nvPr/>
        </p:nvSpPr>
        <p:spPr>
          <a:xfrm>
            <a:off x="516240" y="1096920"/>
            <a:ext cx="9064440" cy="3511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602" name="" descr=""/>
          <p:cNvPicPr/>
          <p:nvPr/>
        </p:nvPicPr>
        <p:blipFill>
          <a:blip r:embed="rId1"/>
          <a:stretch/>
        </p:blipFill>
        <p:spPr>
          <a:xfrm>
            <a:off x="1986480" y="225720"/>
            <a:ext cx="6071040" cy="455832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8"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Oscilloscope</a:t>
            </a:r>
            <a:endParaRPr b="0" lang="en-US" sz="4400" spc="-1" strike="noStrike">
              <a:solidFill>
                <a:srgbClr val="000000"/>
              </a:solidFill>
              <a:latin typeface="Arial"/>
            </a:endParaRPr>
          </a:p>
        </p:txBody>
      </p:sp>
      <p:sp>
        <p:nvSpPr>
          <p:cNvPr id="609" name="CustomShape 7"/>
          <p:cNvSpPr/>
          <p:nvPr/>
        </p:nvSpPr>
        <p:spPr>
          <a:xfrm>
            <a:off x="516240" y="1096920"/>
            <a:ext cx="9064440" cy="3511440"/>
          </a:xfrm>
          <a:prstGeom prst="rect">
            <a:avLst/>
          </a:prstGeom>
          <a:noFill/>
          <a:ln w="0">
            <a:noFill/>
          </a:ln>
        </p:spPr>
        <p:style>
          <a:lnRef idx="0"/>
          <a:fillRef idx="0"/>
          <a:effectRef idx="0"/>
          <a:fontRef idx="minor"/>
        </p:style>
        <p:txBody>
          <a:bodyPr lIns="0" rIns="0" tIns="0" bIns="0" anchor="t">
            <a:normAutofit fontScale="88000"/>
          </a:bodyPr>
          <a:p>
            <a:pPr marL="429840" indent="-3200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SimSun"/>
              </a:rPr>
              <a:t>The oscilloscope (</a:t>
            </a:r>
            <a:r>
              <a:rPr b="0" lang="en-US" sz="2800" spc="-1" strike="noStrike">
                <a:solidFill>
                  <a:srgbClr val="000000"/>
                </a:solidFill>
                <a:latin typeface="Arial"/>
                <a:ea typeface="Arial"/>
              </a:rPr>
              <a:t>O-</a:t>
            </a:r>
            <a:r>
              <a:rPr b="0" lang="en-US" sz="2800" spc="-1" strike="noStrike">
                <a:solidFill>
                  <a:srgbClr val="000000"/>
                </a:solidFill>
                <a:latin typeface="Arial"/>
                <a:ea typeface="SimSun"/>
              </a:rPr>
              <a:t>scope) provides a visual display of      </a:t>
            </a:r>
            <a:r>
              <a:rPr b="0" lang="en-US" sz="2800" spc="-1" strike="noStrike">
                <a:solidFill>
                  <a:srgbClr val="c9091e"/>
                </a:solidFill>
                <a:latin typeface="Arial"/>
                <a:ea typeface="SimSun"/>
              </a:rPr>
              <a:t>voltage vs. time</a:t>
            </a:r>
            <a:endParaRPr b="0" lang="en-US" sz="2800" spc="-1" strike="noStrike">
              <a:solidFill>
                <a:srgbClr val="000000"/>
              </a:solidFill>
              <a:latin typeface="Arial"/>
            </a:endParaRPr>
          </a:p>
          <a:p>
            <a:pPr marL="429840" indent="-32004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SimSun"/>
              </a:rPr>
              <a:t>Updated rapidly enough to give a real-time picture of the signal</a:t>
            </a:r>
            <a:endParaRPr b="0" lang="en-US" sz="2400" spc="-1" strike="noStrike">
              <a:solidFill>
                <a:srgbClr val="000000"/>
              </a:solidFill>
              <a:latin typeface="Arial"/>
            </a:endParaRPr>
          </a:p>
          <a:p>
            <a:pPr marL="429840" indent="-320040">
              <a:lnSpc>
                <a:spcPct val="100000"/>
              </a:lnSpc>
              <a:spcBef>
                <a:spcPts val="598"/>
              </a:spcBef>
              <a:spcAft>
                <a:spcPts val="1199"/>
              </a:spcAft>
              <a:buClr>
                <a:srgbClr val="000000"/>
              </a:buClr>
              <a:buSzPct val="45000"/>
              <a:buFont typeface="Wingdings" charset="2"/>
              <a:buChar char=""/>
            </a:pPr>
            <a:r>
              <a:rPr b="0" lang="en-US" sz="2400" spc="-1" strike="noStrike">
                <a:solidFill>
                  <a:srgbClr val="c9091e"/>
                </a:solidFill>
                <a:latin typeface="Arial"/>
                <a:ea typeface="SimSun"/>
              </a:rPr>
              <a:t>Fast-changing complex waveforms can be measured</a:t>
            </a:r>
            <a:endParaRPr b="0" lang="en-US" sz="2400" spc="-1" strike="noStrike">
              <a:solidFill>
                <a:srgbClr val="000000"/>
              </a:solidFill>
              <a:latin typeface="Arial"/>
            </a:endParaRPr>
          </a:p>
          <a:p>
            <a:pPr marL="429840" indent="-320040">
              <a:lnSpc>
                <a:spcPct val="100000"/>
              </a:lnSpc>
              <a:spcBef>
                <a:spcPts val="598"/>
              </a:spcBef>
              <a:spcAft>
                <a:spcPts val="1199"/>
              </a:spcAft>
              <a:buClr>
                <a:srgbClr val="000000"/>
              </a:buClr>
              <a:buSzPct val="45000"/>
              <a:buFont typeface="Wingdings" charset="2"/>
              <a:buChar char=""/>
            </a:pPr>
            <a:r>
              <a:rPr b="0" lang="en-US" sz="2400" spc="-1" strike="noStrike">
                <a:solidFill>
                  <a:srgbClr val="c9091e"/>
                </a:solidFill>
                <a:latin typeface="Arial"/>
                <a:ea typeface="SimSun"/>
              </a:rPr>
              <a:t>External signals are connected to horizontal and vertical channel      amplifier inputs to control the display</a:t>
            </a:r>
            <a:endParaRPr b="0" lang="en-US" sz="2400" spc="-1" strike="noStrike">
              <a:solidFill>
                <a:srgbClr val="000000"/>
              </a:solidFill>
              <a:latin typeface="Arial"/>
            </a:endParaRPr>
          </a:p>
          <a:p>
            <a:pPr marL="429840" indent="-32004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SimSun"/>
              </a:rPr>
              <a:t>Variable gain and update rates are available to display many types of signals.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5" name="CustomShape 6"/>
          <p:cNvSpPr/>
          <p:nvPr/>
        </p:nvSpPr>
        <p:spPr>
          <a:xfrm>
            <a:off x="503640" y="1378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Oscilloscope</a:t>
            </a:r>
            <a:endParaRPr b="0" lang="en-US" sz="4400" spc="-1" strike="noStrike">
              <a:solidFill>
                <a:srgbClr val="000000"/>
              </a:solidFill>
              <a:latin typeface="Arial"/>
            </a:endParaRPr>
          </a:p>
        </p:txBody>
      </p:sp>
      <p:sp>
        <p:nvSpPr>
          <p:cNvPr id="616" name="CustomShape 7"/>
          <p:cNvSpPr/>
          <p:nvPr/>
        </p:nvSpPr>
        <p:spPr>
          <a:xfrm>
            <a:off x="822600" y="1036800"/>
            <a:ext cx="8313840" cy="878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800" spc="-1" strike="noStrike">
                <a:solidFill>
                  <a:srgbClr val="c9091e"/>
                </a:solidFill>
                <a:latin typeface="Arial"/>
                <a:ea typeface="SimSun"/>
              </a:rPr>
              <a:t>An oscilloscope</a:t>
            </a:r>
            <a:r>
              <a:rPr b="0" lang="en-US" sz="2800" spc="-1" strike="noStrike">
                <a:solidFill>
                  <a:srgbClr val="c9091e"/>
                </a:solidFill>
                <a:latin typeface="Arial"/>
                <a:ea typeface="SimSun"/>
              </a:rPr>
              <a:t> is an item of test equipment that contains horizontal and vertical channel amplifiers</a:t>
            </a:r>
            <a:endParaRPr b="0" lang="en-US" sz="2800" spc="-1" strike="noStrike">
              <a:solidFill>
                <a:srgbClr val="000000"/>
              </a:solidFill>
              <a:latin typeface="Arial"/>
            </a:endParaRPr>
          </a:p>
        </p:txBody>
      </p:sp>
      <p:pic>
        <p:nvPicPr>
          <p:cNvPr id="617" name="" descr=""/>
          <p:cNvPicPr/>
          <p:nvPr/>
        </p:nvPicPr>
        <p:blipFill>
          <a:blip r:embed="rId1"/>
          <a:stretch/>
        </p:blipFill>
        <p:spPr>
          <a:xfrm>
            <a:off x="3977280" y="2102400"/>
            <a:ext cx="4884840" cy="3287160"/>
          </a:xfrm>
          <a:prstGeom prst="rect">
            <a:avLst/>
          </a:prstGeom>
          <a:ln w="0">
            <a:noFill/>
          </a:ln>
        </p:spPr>
      </p:pic>
    </p:spTree>
  </p:cSld>
  <mc:AlternateContent>
    <mc:Choice Requires="p14">
      <p:transition spd="slow" p14:dur="2000"/>
    </mc:Choice>
    <mc:Fallback>
      <p:transition spd="slow"/>
    </mc:Fallback>
  </mc:AlternateContent>
  <p:timing>
    <p:tnLst>
      <p:par>
        <p:cTn id="244" dur="indefinite" restart="never" nodeType="tmRoot">
          <p:childTnLst>
            <p:seq>
              <p:cTn id="245" dur="indefinite" nodeType="mainSeq">
                <p:childTnLst>
                  <p:par>
                    <p:cTn id="246" fill="hold">
                      <p:stCondLst>
                        <p:cond delay="0"/>
                      </p:stCondLst>
                      <p:childTnLst>
                        <p:par>
                          <p:cTn id="247" fill="hold">
                            <p:stCondLst>
                              <p:cond delay="0"/>
                            </p:stCondLst>
                            <p:childTnLst>
                              <p:par>
                                <p:cTn id="248" nodeType="withEffect" fill="hold" presetClass="entr" presetID="10">
                                  <p:stCondLst>
                                    <p:cond delay="2000"/>
                                  </p:stCondLst>
                                  <p:childTnLst>
                                    <p:set>
                                      <p:cBhvr>
                                        <p:cTn id="249" dur="1" fill="hold">
                                          <p:stCondLst>
                                            <p:cond delay="0"/>
                                          </p:stCondLst>
                                        </p:cTn>
                                        <p:tgtEl>
                                          <p:spTgt spid="617"/>
                                        </p:tgtEl>
                                        <p:attrNameLst>
                                          <p:attrName>style.visibility</p:attrName>
                                        </p:attrNameLst>
                                      </p:cBhvr>
                                      <p:to>
                                        <p:strVal val="visible"/>
                                      </p:to>
                                    </p:set>
                                    <p:animEffect filter="fade" transition="in">
                                      <p:cBhvr additive="repl">
                                        <p:cTn id="250" dur="2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3"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Oscilloscope</a:t>
            </a:r>
            <a:endParaRPr b="0" lang="en-US" sz="4400" spc="-1" strike="noStrike">
              <a:solidFill>
                <a:srgbClr val="000000"/>
              </a:solidFill>
              <a:latin typeface="Arial"/>
            </a:endParaRPr>
          </a:p>
        </p:txBody>
      </p:sp>
      <p:sp>
        <p:nvSpPr>
          <p:cNvPr id="624" name="CustomShape 7"/>
          <p:cNvSpPr/>
          <p:nvPr/>
        </p:nvSpPr>
        <p:spPr>
          <a:xfrm>
            <a:off x="1736640" y="2688120"/>
            <a:ext cx="6485760" cy="42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u="sng">
                <a:solidFill>
                  <a:srgbClr val="0000ff"/>
                </a:solidFill>
                <a:uFillTx/>
                <a:latin typeface="Times New Roman"/>
                <a:ea typeface="DejaVu Sans"/>
                <a:hlinkClick r:id="rId1"/>
              </a:rPr>
              <a:t>C:\Users\ai2n\Videos\General Course - Videos\O-Scope_Time_Base_Demo.wmv</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6"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7"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8"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9"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0" name="CustomShape 6"/>
          <p:cNvSpPr/>
          <p:nvPr/>
        </p:nvSpPr>
        <p:spPr>
          <a:xfrm>
            <a:off x="491040" y="10044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Monitoring Oscilloscope</a:t>
            </a:r>
            <a:endParaRPr b="0" lang="en-US" sz="4400" spc="-1" strike="noStrike">
              <a:solidFill>
                <a:srgbClr val="000000"/>
              </a:solidFill>
              <a:latin typeface="Arial"/>
            </a:endParaRPr>
          </a:p>
        </p:txBody>
      </p:sp>
      <p:sp>
        <p:nvSpPr>
          <p:cNvPr id="631" name="CustomShape 7"/>
          <p:cNvSpPr/>
          <p:nvPr/>
        </p:nvSpPr>
        <p:spPr>
          <a:xfrm>
            <a:off x="503640" y="1018080"/>
            <a:ext cx="5890680" cy="3604320"/>
          </a:xfrm>
          <a:prstGeom prst="rect">
            <a:avLst/>
          </a:prstGeom>
          <a:noFill/>
          <a:ln w="0">
            <a:noFill/>
          </a:ln>
        </p:spPr>
        <p:style>
          <a:lnRef idx="0"/>
          <a:fillRef idx="0"/>
          <a:effectRef idx="0"/>
          <a:fontRef idx="minor"/>
        </p:style>
        <p:txBody>
          <a:bodyPr lIns="0" rIns="0" tIns="0" bIns="0" anchor="t">
            <a:normAutofit fontScale="73000"/>
          </a:bodyPr>
          <a:p>
            <a:pPr marL="683280" indent="-509040">
              <a:lnSpc>
                <a:spcPct val="100000"/>
              </a:lnSpc>
              <a:spcBef>
                <a:spcPts val="598"/>
              </a:spcBef>
              <a:spcAft>
                <a:spcPts val="1199"/>
              </a:spcAft>
              <a:buClr>
                <a:srgbClr val="000000"/>
              </a:buClr>
              <a:buSzPct val="45000"/>
              <a:buFont typeface="Wingdings" charset="2"/>
              <a:buChar char=""/>
            </a:pPr>
            <a:r>
              <a:rPr b="0" lang="en-US" sz="3200" spc="-1" strike="noStrike">
                <a:solidFill>
                  <a:srgbClr val="c9091e"/>
                </a:solidFill>
                <a:latin typeface="Arial"/>
                <a:ea typeface="Arial"/>
              </a:rPr>
              <a:t>The transmitter’s </a:t>
            </a:r>
            <a:r>
              <a:rPr b="0" lang="en-US" sz="3200" spc="-1" strike="noStrike" u="sng">
                <a:solidFill>
                  <a:srgbClr val="c9091e"/>
                </a:solidFill>
                <a:uFillTx/>
                <a:latin typeface="Arial"/>
                <a:ea typeface="Arial"/>
              </a:rPr>
              <a:t>attenuated</a:t>
            </a:r>
            <a:r>
              <a:rPr b="0" lang="en-US" sz="3200" spc="-1" strike="noStrike">
                <a:solidFill>
                  <a:srgbClr val="c9091e"/>
                </a:solidFill>
                <a:latin typeface="Arial"/>
                <a:ea typeface="Arial"/>
              </a:rPr>
              <a:t> RF output connects to the </a:t>
            </a:r>
            <a:r>
              <a:rPr b="0" lang="en-US" sz="3200" spc="-1" strike="noStrike" u="sng">
                <a:solidFill>
                  <a:srgbClr val="c9091e"/>
                </a:solidFill>
                <a:uFillTx/>
                <a:latin typeface="Arial"/>
                <a:ea typeface="Arial"/>
              </a:rPr>
              <a:t>vertical</a:t>
            </a:r>
            <a:r>
              <a:rPr b="0" lang="en-US" sz="3200" spc="-1" strike="noStrike">
                <a:solidFill>
                  <a:srgbClr val="c9091e"/>
                </a:solidFill>
                <a:latin typeface="Arial"/>
                <a:ea typeface="Arial"/>
              </a:rPr>
              <a:t> channel of the oscilloscope to monitor the signal</a:t>
            </a:r>
            <a:endParaRPr b="0" lang="en-US" sz="3200" spc="-1" strike="noStrike">
              <a:solidFill>
                <a:srgbClr val="000000"/>
              </a:solidFill>
              <a:latin typeface="Arial"/>
            </a:endParaRPr>
          </a:p>
          <a:p>
            <a:pPr marL="683280" indent="-509040">
              <a:lnSpc>
                <a:spcPct val="100000"/>
              </a:lnSpc>
              <a:spcBef>
                <a:spcPts val="598"/>
              </a:spcBef>
              <a:spcAft>
                <a:spcPts val="1199"/>
              </a:spcAft>
              <a:buClr>
                <a:srgbClr val="000000"/>
              </a:buClr>
              <a:buSzPct val="45000"/>
              <a:buFont typeface="Wingdings" charset="2"/>
              <a:buChar char=""/>
            </a:pPr>
            <a:r>
              <a:rPr b="0" lang="en-US" sz="2600" spc="-1" strike="noStrike">
                <a:solidFill>
                  <a:srgbClr val="c9091e"/>
                </a:solidFill>
                <a:latin typeface="Arial"/>
                <a:ea typeface="Arial"/>
              </a:rPr>
              <a:t>Monitoring helps adjust </a:t>
            </a:r>
            <a:r>
              <a:rPr b="0" lang="en-US" sz="2600" spc="-1" strike="noStrike" u="sng">
                <a:solidFill>
                  <a:srgbClr val="c9091e"/>
                </a:solidFill>
                <a:uFillTx/>
                <a:latin typeface="Arial"/>
                <a:ea typeface="Arial"/>
              </a:rPr>
              <a:t>CW keying waveforms</a:t>
            </a:r>
            <a:r>
              <a:rPr b="0" lang="en-US" sz="2600" spc="-1" strike="noStrike">
                <a:solidFill>
                  <a:srgbClr val="c9091e"/>
                </a:solidFill>
                <a:latin typeface="Arial"/>
                <a:ea typeface="Arial"/>
              </a:rPr>
              <a:t>, </a:t>
            </a:r>
            <a:r>
              <a:rPr b="0" lang="en-US" sz="2600" spc="-1" strike="noStrike">
                <a:solidFill>
                  <a:srgbClr val="000000"/>
                </a:solidFill>
                <a:latin typeface="Arial"/>
                <a:ea typeface="Arial"/>
              </a:rPr>
              <a:t>mic gain, and speech processing</a:t>
            </a:r>
            <a:endParaRPr b="0" lang="en-US" sz="2600" spc="-1" strike="noStrike">
              <a:solidFill>
                <a:srgbClr val="000000"/>
              </a:solidFill>
              <a:latin typeface="Arial"/>
            </a:endParaRPr>
          </a:p>
          <a:p>
            <a:pPr marL="683280" indent="-509040">
              <a:lnSpc>
                <a:spcPct val="100000"/>
              </a:lnSpc>
              <a:spcBef>
                <a:spcPts val="598"/>
              </a:spcBef>
              <a:spcAft>
                <a:spcPts val="1199"/>
              </a:spcAft>
              <a:buClr>
                <a:srgbClr val="000000"/>
              </a:buClr>
              <a:buSzPct val="45000"/>
              <a:buFont typeface="Wingdings" charset="2"/>
              <a:buChar char=""/>
            </a:pPr>
            <a:r>
              <a:rPr b="0" lang="en-US" sz="2600" spc="-1" strike="noStrike">
                <a:solidFill>
                  <a:srgbClr val="000000"/>
                </a:solidFill>
                <a:latin typeface="Arial"/>
                <a:ea typeface="Arial"/>
              </a:rPr>
              <a:t>The scope shows the effects of any adjustments that might cause distortion</a:t>
            </a:r>
            <a:endParaRPr b="0" lang="en-US" sz="2600" spc="-1" strike="noStrike">
              <a:solidFill>
                <a:srgbClr val="000000"/>
              </a:solidFill>
              <a:latin typeface="Arial"/>
            </a:endParaRPr>
          </a:p>
          <a:p>
            <a:pPr marL="683280" indent="-509040">
              <a:lnSpc>
                <a:spcPct val="100000"/>
              </a:lnSpc>
              <a:spcBef>
                <a:spcPts val="598"/>
              </a:spcBef>
              <a:spcAft>
                <a:spcPts val="1199"/>
              </a:spcAft>
              <a:buClr>
                <a:srgbClr val="000000"/>
              </a:buClr>
              <a:buSzPct val="45000"/>
              <a:buFont typeface="Wingdings" charset="2"/>
              <a:buChar char=""/>
            </a:pPr>
            <a:r>
              <a:rPr b="0" lang="en-US" sz="2600" spc="-1" strike="noStrike">
                <a:solidFill>
                  <a:srgbClr val="c9091e"/>
                </a:solidFill>
                <a:latin typeface="Arial"/>
                <a:ea typeface="Arial"/>
              </a:rPr>
              <a:t>A “scope” provides information that numeric meters can’t measure.</a:t>
            </a:r>
            <a:endParaRPr b="0" lang="en-US" sz="2600" spc="-1" strike="noStrike">
              <a:solidFill>
                <a:srgbClr val="000000"/>
              </a:solidFill>
              <a:latin typeface="Arial"/>
            </a:endParaRPr>
          </a:p>
        </p:txBody>
      </p:sp>
      <p:pic>
        <p:nvPicPr>
          <p:cNvPr id="632" name="" descr=""/>
          <p:cNvPicPr/>
          <p:nvPr/>
        </p:nvPicPr>
        <p:blipFill>
          <a:blip r:embed="rId1"/>
          <a:stretch/>
        </p:blipFill>
        <p:spPr>
          <a:xfrm>
            <a:off x="6462720" y="1188360"/>
            <a:ext cx="2947680" cy="3652560"/>
          </a:xfrm>
          <a:prstGeom prst="rect">
            <a:avLst/>
          </a:prstGeom>
          <a:ln w="0">
            <a:noFill/>
          </a:ln>
        </p:spPr>
      </p:pic>
    </p:spTree>
  </p:cSld>
  <mc:AlternateContent>
    <mc:Choice Requires="p14">
      <p:transition spd="slow" p14:dur="2000"/>
    </mc:Choice>
    <mc:Fallback>
      <p:transition spd="slow"/>
    </mc:Fallback>
  </mc:AlternateContent>
  <p:timing>
    <p:tnLst>
      <p:par>
        <p:cTn id="251" dur="indefinite" restart="never" nodeType="tmRoot">
          <p:childTnLst>
            <p:seq>
              <p:cTn id="252" dur="indefinite" nodeType="mainSeq">
                <p:childTnLst>
                  <p:par>
                    <p:cTn id="253" fill="hold">
                      <p:stCondLst>
                        <p:cond delay="0"/>
                      </p:stCondLst>
                      <p:childTnLst>
                        <p:par>
                          <p:cTn id="254" fill="hold">
                            <p:stCondLst>
                              <p:cond delay="0"/>
                            </p:stCondLst>
                            <p:childTnLst>
                              <p:par>
                                <p:cTn id="255" nodeType="withEffect" fill="hold" presetClass="entr" presetID="10">
                                  <p:stCondLst>
                                    <p:cond delay="2000"/>
                                  </p:stCondLst>
                                  <p:childTnLst>
                                    <p:set>
                                      <p:cBhvr>
                                        <p:cTn id="256" dur="1" fill="hold">
                                          <p:stCondLst>
                                            <p:cond delay="0"/>
                                          </p:stCondLst>
                                        </p:cTn>
                                        <p:tgtEl>
                                          <p:spTgt spid="632"/>
                                        </p:tgtEl>
                                        <p:attrNameLst>
                                          <p:attrName>style.visibility</p:attrName>
                                        </p:attrNameLst>
                                      </p:cBhvr>
                                      <p:to>
                                        <p:strVal val="visible"/>
                                      </p:to>
                                    </p:set>
                                    <p:animEffect filter="fade" transition="in">
                                      <p:cBhvr additive="repl">
                                        <p:cTn id="257" dur="2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8" name="CustomShape 6"/>
          <p:cNvSpPr/>
          <p:nvPr/>
        </p:nvSpPr>
        <p:spPr>
          <a:xfrm>
            <a:off x="503640" y="1861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000" spc="-1" strike="noStrike">
                <a:solidFill>
                  <a:srgbClr val="000000"/>
                </a:solidFill>
                <a:latin typeface="Arial"/>
                <a:ea typeface="Arial"/>
              </a:rPr>
              <a:t>Impedance &amp; Resonance Measurement</a:t>
            </a:r>
            <a:endParaRPr b="0" lang="en-US" sz="4000" spc="-1" strike="noStrike">
              <a:solidFill>
                <a:srgbClr val="000000"/>
              </a:solidFill>
              <a:latin typeface="Arial"/>
            </a:endParaRPr>
          </a:p>
        </p:txBody>
      </p:sp>
      <p:sp>
        <p:nvSpPr>
          <p:cNvPr id="639" name="CustomShape 7"/>
          <p:cNvSpPr/>
          <p:nvPr/>
        </p:nvSpPr>
        <p:spPr>
          <a:xfrm>
            <a:off x="503640" y="1132560"/>
            <a:ext cx="6804720" cy="3477600"/>
          </a:xfrm>
          <a:prstGeom prst="rect">
            <a:avLst/>
          </a:prstGeom>
          <a:noFill/>
          <a:ln w="0">
            <a:noFill/>
          </a:ln>
        </p:spPr>
        <p:style>
          <a:lnRef idx="0"/>
          <a:fillRef idx="0"/>
          <a:effectRef idx="0"/>
          <a:fontRef idx="minor"/>
        </p:style>
        <p:txBody>
          <a:bodyPr lIns="0" rIns="0" tIns="0" bIns="0" anchor="t">
            <a:normAutofit fontScale="73000"/>
          </a:bodyPr>
          <a:p>
            <a:pPr marL="604440" indent="-450360">
              <a:lnSpc>
                <a:spcPct val="100000"/>
              </a:lnSpc>
              <a:spcBef>
                <a:spcPts val="598"/>
              </a:spcBef>
              <a:spcAft>
                <a:spcPts val="598"/>
              </a:spcAft>
              <a:buClr>
                <a:srgbClr val="000000"/>
              </a:buClr>
              <a:buSzPct val="45000"/>
              <a:buFont typeface="Wingdings" charset="2"/>
              <a:buChar char=""/>
            </a:pPr>
            <a:r>
              <a:rPr b="0" i="1" lang="en-US" sz="3200" spc="-1" strike="noStrike">
                <a:solidFill>
                  <a:srgbClr val="000000"/>
                </a:solidFill>
                <a:latin typeface="Arial"/>
                <a:ea typeface="SimSun"/>
              </a:rPr>
              <a:t>An antenna analyzer</a:t>
            </a:r>
            <a:r>
              <a:rPr b="0" lang="en-US" sz="3200" spc="-1" strike="noStrike">
                <a:solidFill>
                  <a:srgbClr val="000000"/>
                </a:solidFill>
                <a:latin typeface="Arial"/>
                <a:ea typeface="SimSun"/>
              </a:rPr>
              <a:t> contains a signal       generator, frequency counter, SWR bridge, and impedance meter</a:t>
            </a:r>
            <a:endParaRPr b="0" lang="en-US" sz="3200" spc="-1" strike="noStrike">
              <a:solidFill>
                <a:srgbClr val="000000"/>
              </a:solidFill>
              <a:latin typeface="Arial"/>
            </a:endParaRPr>
          </a:p>
          <a:p>
            <a:pPr marL="604440" indent="-450360">
              <a:lnSpc>
                <a:spcPct val="100000"/>
              </a:lnSpc>
              <a:spcBef>
                <a:spcPts val="598"/>
              </a:spcBef>
              <a:spcAft>
                <a:spcPts val="598"/>
              </a:spcAft>
              <a:buClr>
                <a:srgbClr val="000000"/>
              </a:buClr>
              <a:buSzPct val="45000"/>
              <a:buFont typeface="Wingdings" charset="2"/>
              <a:buChar char=""/>
            </a:pPr>
            <a:r>
              <a:rPr b="0" lang="en-US" sz="2400" spc="-1" strike="noStrike">
                <a:solidFill>
                  <a:srgbClr val="c9091e"/>
                </a:solidFill>
                <a:latin typeface="Arial"/>
                <a:ea typeface="SimSun"/>
              </a:rPr>
              <a:t>Connects to the </a:t>
            </a:r>
            <a:r>
              <a:rPr b="0" lang="en-US" sz="2400" spc="-1" strike="noStrike" u="sng">
                <a:solidFill>
                  <a:srgbClr val="c9091e"/>
                </a:solidFill>
                <a:uFillTx/>
                <a:latin typeface="Arial"/>
                <a:ea typeface="SimSun"/>
              </a:rPr>
              <a:t>antenna </a:t>
            </a:r>
            <a:r>
              <a:rPr b="0" lang="en-US" sz="2400" spc="-1" strike="noStrike" u="sng">
                <a:solidFill>
                  <a:srgbClr val="c9091e"/>
                </a:solidFill>
                <a:uFillTx/>
                <a:latin typeface="Arial"/>
                <a:ea typeface="Arial"/>
              </a:rPr>
              <a:t>and </a:t>
            </a:r>
            <a:r>
              <a:rPr b="0" lang="en-US" sz="2400" spc="-1" strike="noStrike" u="sng">
                <a:solidFill>
                  <a:srgbClr val="c9091e"/>
                </a:solidFill>
                <a:uFillTx/>
                <a:latin typeface="Arial"/>
                <a:ea typeface="SimSun"/>
              </a:rPr>
              <a:t>feed line</a:t>
            </a:r>
            <a:r>
              <a:rPr b="0" lang="en-US" sz="2400" spc="-1" strike="noStrike">
                <a:solidFill>
                  <a:srgbClr val="c9091e"/>
                </a:solidFill>
                <a:latin typeface="Arial"/>
                <a:ea typeface="SimSun"/>
              </a:rPr>
              <a:t> to measure </a:t>
            </a:r>
            <a:r>
              <a:rPr b="1" lang="en-US" sz="2400" spc="-1" strike="noStrike">
                <a:solidFill>
                  <a:srgbClr val="c9091e"/>
                </a:solidFill>
                <a:latin typeface="Arial"/>
                <a:ea typeface="SimSun"/>
              </a:rPr>
              <a:t>Standing Wave Ratio</a:t>
            </a:r>
            <a:r>
              <a:rPr b="0" lang="en-US" sz="2400" spc="-1" strike="noStrike">
                <a:solidFill>
                  <a:srgbClr val="c9091e"/>
                </a:solidFill>
                <a:latin typeface="Arial"/>
                <a:ea typeface="SimSun"/>
              </a:rPr>
              <a:t> (SWR) using very small signals for measurements</a:t>
            </a:r>
            <a:endParaRPr b="0" lang="en-US" sz="2400" spc="-1" strike="noStrike">
              <a:solidFill>
                <a:srgbClr val="000000"/>
              </a:solidFill>
              <a:latin typeface="Arial"/>
            </a:endParaRPr>
          </a:p>
          <a:p>
            <a:pPr marL="604440" indent="-45036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SimSun"/>
              </a:rPr>
              <a:t>Impedance measurements show resonance</a:t>
            </a:r>
            <a:endParaRPr b="0" lang="en-US" sz="2400" spc="-1" strike="noStrike">
              <a:solidFill>
                <a:srgbClr val="000000"/>
              </a:solidFill>
              <a:latin typeface="Arial"/>
            </a:endParaRPr>
          </a:p>
          <a:p>
            <a:pPr marL="604440" indent="-450360">
              <a:lnSpc>
                <a:spcPct val="100000"/>
              </a:lnSpc>
              <a:spcBef>
                <a:spcPts val="598"/>
              </a:spcBef>
              <a:spcAft>
                <a:spcPts val="598"/>
              </a:spcAft>
              <a:buClr>
                <a:srgbClr val="000000"/>
              </a:buClr>
              <a:buSzPct val="45000"/>
              <a:buFont typeface="Wingdings" charset="2"/>
              <a:buChar char=""/>
            </a:pPr>
            <a:r>
              <a:rPr b="0" lang="en-US" sz="2400" spc="-1" strike="noStrike">
                <a:solidFill>
                  <a:srgbClr val="c9091e"/>
                </a:solidFill>
                <a:latin typeface="Arial"/>
                <a:ea typeface="SimSun"/>
              </a:rPr>
              <a:t>Measures feed line/coax velocity factor, electrical length, and  </a:t>
            </a:r>
            <a:r>
              <a:rPr b="0" lang="en-US" sz="2400" spc="-1" strike="noStrike" u="sng">
                <a:solidFill>
                  <a:srgbClr val="c9091e"/>
                </a:solidFill>
                <a:uFillTx/>
                <a:latin typeface="Arial"/>
                <a:ea typeface="SimSun"/>
              </a:rPr>
              <a:t>characteristic impedance</a:t>
            </a:r>
            <a:endParaRPr b="0" lang="en-US" sz="2400" spc="-1" strike="noStrike">
              <a:solidFill>
                <a:srgbClr val="000000"/>
              </a:solidFill>
              <a:latin typeface="Arial"/>
            </a:endParaRPr>
          </a:p>
          <a:p>
            <a:pPr marL="604440" indent="-450360">
              <a:lnSpc>
                <a:spcPct val="100000"/>
              </a:lnSpc>
              <a:spcBef>
                <a:spcPts val="1417"/>
              </a:spcBef>
              <a:buClr>
                <a:srgbClr val="000000"/>
              </a:buClr>
              <a:buSzPct val="45000"/>
              <a:buFont typeface="Wingdings" charset="2"/>
              <a:buChar char=""/>
            </a:pPr>
            <a:r>
              <a:rPr b="0" lang="en-US" sz="2400" spc="-1" strike="noStrike" u="sng">
                <a:solidFill>
                  <a:srgbClr val="c9091e"/>
                </a:solidFill>
                <a:uFillTx/>
                <a:latin typeface="Arial"/>
                <a:ea typeface="SimSun"/>
              </a:rPr>
              <a:t>Can be </a:t>
            </a:r>
            <a:r>
              <a:rPr b="0" lang="en-US" sz="2400" spc="-1" strike="noStrike" u="sng">
                <a:solidFill>
                  <a:srgbClr val="c9091e"/>
                </a:solidFill>
                <a:uFillTx/>
                <a:latin typeface="Arial"/>
                <a:ea typeface="Arial"/>
              </a:rPr>
              <a:t>negatively </a:t>
            </a:r>
            <a:r>
              <a:rPr b="0" lang="en-US" sz="2400" spc="-1" strike="noStrike" u="sng">
                <a:solidFill>
                  <a:srgbClr val="c9091e"/>
                </a:solidFill>
                <a:uFillTx/>
                <a:latin typeface="Arial"/>
                <a:ea typeface="SimSun"/>
              </a:rPr>
              <a:t>affected by strong nearby signals</a:t>
            </a:r>
            <a:endParaRPr b="0" lang="en-US" sz="2400" spc="-1" strike="noStrike">
              <a:solidFill>
                <a:srgbClr val="000000"/>
              </a:solidFill>
              <a:latin typeface="Arial"/>
            </a:endParaRPr>
          </a:p>
        </p:txBody>
      </p:sp>
      <p:pic>
        <p:nvPicPr>
          <p:cNvPr id="640" name="" descr=""/>
          <p:cNvPicPr/>
          <p:nvPr/>
        </p:nvPicPr>
        <p:blipFill>
          <a:blip r:embed="rId1"/>
          <a:stretch/>
        </p:blipFill>
        <p:spPr>
          <a:xfrm>
            <a:off x="7769160" y="1170360"/>
            <a:ext cx="1773360" cy="1516320"/>
          </a:xfrm>
          <a:prstGeom prst="rect">
            <a:avLst/>
          </a:prstGeom>
          <a:ln w="0">
            <a:noFill/>
          </a:ln>
        </p:spPr>
      </p:pic>
      <p:pic>
        <p:nvPicPr>
          <p:cNvPr id="641" name="" descr=""/>
          <p:cNvPicPr/>
          <p:nvPr/>
        </p:nvPicPr>
        <p:blipFill>
          <a:blip r:embed="rId2"/>
          <a:stretch/>
        </p:blipFill>
        <p:spPr>
          <a:xfrm>
            <a:off x="8043480" y="2925000"/>
            <a:ext cx="1419120" cy="2548080"/>
          </a:xfrm>
          <a:prstGeom prst="rect">
            <a:avLst/>
          </a:prstGeom>
          <a:ln w="0">
            <a:noFill/>
          </a:ln>
        </p:spPr>
      </p:pic>
    </p:spTree>
  </p:cSld>
  <mc:AlternateContent>
    <mc:Choice Requires="p14">
      <p:transition spd="slow" p14:dur="2000"/>
    </mc:Choice>
    <mc:Fallback>
      <p:transition spd="slow"/>
    </mc:Fallback>
  </mc:AlternateContent>
  <p:timing>
    <p:tnLst>
      <p:par>
        <p:cTn id="258" dur="indefinite" restart="never" nodeType="tmRoot">
          <p:childTnLst>
            <p:seq>
              <p:cTn id="259" dur="indefinite" nodeType="mainSeq">
                <p:childTnLst>
                  <p:par>
                    <p:cTn id="260" fill="hold">
                      <p:stCondLst>
                        <p:cond delay="0"/>
                      </p:stCondLst>
                      <p:childTnLst>
                        <p:par>
                          <p:cTn id="261" fill="hold">
                            <p:stCondLst>
                              <p:cond delay="0"/>
                            </p:stCondLst>
                            <p:childTnLst>
                              <p:par>
                                <p:cTn id="262" nodeType="withEffect" fill="hold" presetClass="entr" presetID="10">
                                  <p:stCondLst>
                                    <p:cond delay="0"/>
                                  </p:stCondLst>
                                  <p:childTnLst>
                                    <p:set>
                                      <p:cBhvr>
                                        <p:cTn id="263" dur="1" fill="hold">
                                          <p:stCondLst>
                                            <p:cond delay="0"/>
                                          </p:stCondLst>
                                        </p:cTn>
                                        <p:tgtEl>
                                          <p:spTgt spid="640"/>
                                        </p:tgtEl>
                                        <p:attrNameLst>
                                          <p:attrName>style.visibility</p:attrName>
                                        </p:attrNameLst>
                                      </p:cBhvr>
                                      <p:to>
                                        <p:strVal val="visible"/>
                                      </p:to>
                                    </p:set>
                                    <p:animEffect filter="fade" transition="in">
                                      <p:cBhvr additive="repl">
                                        <p:cTn id="264" dur="2000"/>
                                        <p:tgtEl>
                                          <p:spTgt spid="640"/>
                                        </p:tgtEl>
                                      </p:cBhvr>
                                    </p:animEffect>
                                  </p:childTnLst>
                                </p:cTn>
                              </p:par>
                              <p:par>
                                <p:cTn id="265" nodeType="withEffect" fill="hold" presetClass="entr" presetID="10">
                                  <p:stCondLst>
                                    <p:cond delay="2000"/>
                                  </p:stCondLst>
                                  <p:childTnLst>
                                    <p:set>
                                      <p:cBhvr>
                                        <p:cTn id="266" dur="1" fill="hold">
                                          <p:stCondLst>
                                            <p:cond delay="0"/>
                                          </p:stCondLst>
                                        </p:cTn>
                                        <p:tgtEl>
                                          <p:spTgt spid="641"/>
                                        </p:tgtEl>
                                        <p:attrNameLst>
                                          <p:attrName>style.visibility</p:attrName>
                                        </p:attrNameLst>
                                      </p:cBhvr>
                                      <p:to>
                                        <p:strVal val="visible"/>
                                      </p:to>
                                    </p:set>
                                    <p:animEffect filter="fade" transition="in">
                                      <p:cBhvr additive="repl">
                                        <p:cTn id="267" dur="2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7" name="CustomShape 6"/>
          <p:cNvSpPr/>
          <p:nvPr/>
        </p:nvSpPr>
        <p:spPr>
          <a:xfrm>
            <a:off x="503640" y="11304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Field Strength &amp; Power Meters</a:t>
            </a:r>
            <a:endParaRPr b="0" lang="en-US" sz="4400" spc="-1" strike="noStrike">
              <a:solidFill>
                <a:srgbClr val="000000"/>
              </a:solidFill>
              <a:latin typeface="Arial"/>
            </a:endParaRPr>
          </a:p>
        </p:txBody>
      </p:sp>
      <p:sp>
        <p:nvSpPr>
          <p:cNvPr id="648" name="CustomShape 7"/>
          <p:cNvSpPr/>
          <p:nvPr/>
        </p:nvSpPr>
        <p:spPr>
          <a:xfrm>
            <a:off x="182520" y="980280"/>
            <a:ext cx="7308360" cy="3627720"/>
          </a:xfrm>
          <a:prstGeom prst="rect">
            <a:avLst/>
          </a:prstGeom>
          <a:noFill/>
          <a:ln w="0">
            <a:noFill/>
          </a:ln>
        </p:spPr>
        <p:style>
          <a:lnRef idx="0"/>
          <a:fillRef idx="0"/>
          <a:effectRef idx="0"/>
          <a:fontRef idx="minor"/>
        </p:style>
        <p:txBody>
          <a:bodyPr lIns="0" rIns="0" tIns="0" bIns="0" anchor="t">
            <a:normAutofit fontScale="73000"/>
          </a:bodyPr>
          <a:p>
            <a:pPr marL="615960" indent="-459000">
              <a:lnSpc>
                <a:spcPct val="100000"/>
              </a:lnSpc>
              <a:spcBef>
                <a:spcPts val="598"/>
              </a:spcBef>
              <a:spcAft>
                <a:spcPts val="598"/>
              </a:spcAft>
              <a:buClr>
                <a:srgbClr val="000000"/>
              </a:buClr>
              <a:buSzPct val="45000"/>
              <a:buFont typeface="Wingdings" charset="2"/>
              <a:buChar char=""/>
            </a:pPr>
            <a:r>
              <a:rPr b="0" lang="en-US" sz="3200" spc="-1" strike="noStrike">
                <a:solidFill>
                  <a:srgbClr val="000000"/>
                </a:solidFill>
                <a:latin typeface="Arial"/>
                <a:ea typeface="SimSun"/>
              </a:rPr>
              <a:t>Field strength meters measure the electrical field of transmitted signals</a:t>
            </a:r>
            <a:endParaRPr b="0" lang="en-US" sz="3200" spc="-1" strike="noStrike">
              <a:solidFill>
                <a:srgbClr val="000000"/>
              </a:solidFill>
              <a:latin typeface="Arial"/>
            </a:endParaRPr>
          </a:p>
          <a:p>
            <a:pPr marL="615960" indent="-459000">
              <a:lnSpc>
                <a:spcPct val="100000"/>
              </a:lnSpc>
              <a:spcBef>
                <a:spcPts val="598"/>
              </a:spcBef>
              <a:spcAft>
                <a:spcPts val="598"/>
              </a:spcAft>
              <a:buClr>
                <a:srgbClr val="000000"/>
              </a:buClr>
              <a:buSzPct val="45000"/>
              <a:buFont typeface="Wingdings" charset="2"/>
              <a:buChar char=""/>
            </a:pPr>
            <a:r>
              <a:rPr b="0" lang="en-US" sz="3200" spc="-1" strike="noStrike">
                <a:solidFill>
                  <a:srgbClr val="c9091e"/>
                </a:solidFill>
                <a:latin typeface="Arial"/>
                <a:ea typeface="SimSun"/>
              </a:rPr>
              <a:t>Field strength meters can be used during antenna and transmitter adjustments</a:t>
            </a:r>
            <a:endParaRPr b="0" lang="en-US" sz="3200" spc="-1" strike="noStrike">
              <a:solidFill>
                <a:srgbClr val="000000"/>
              </a:solidFill>
              <a:latin typeface="Arial"/>
            </a:endParaRPr>
          </a:p>
          <a:p>
            <a:pPr marL="615960" indent="-459000">
              <a:lnSpc>
                <a:spcPct val="100000"/>
              </a:lnSpc>
              <a:spcBef>
                <a:spcPts val="598"/>
              </a:spcBef>
              <a:spcAft>
                <a:spcPts val="598"/>
              </a:spcAft>
              <a:buClr>
                <a:srgbClr val="000000"/>
              </a:buClr>
              <a:buSzPct val="45000"/>
              <a:buFont typeface="Wingdings" charset="2"/>
              <a:buChar char=""/>
            </a:pPr>
            <a:r>
              <a:rPr b="0" lang="en-US" sz="3200" spc="-1" strike="noStrike">
                <a:solidFill>
                  <a:srgbClr val="c9091e"/>
                </a:solidFill>
                <a:latin typeface="Arial"/>
                <a:ea typeface="SimSun"/>
              </a:rPr>
              <a:t>Field strength meters can be used to measure     antenna radiation patterns</a:t>
            </a:r>
            <a:endParaRPr b="0" lang="en-US" sz="3200" spc="-1" strike="noStrike">
              <a:solidFill>
                <a:srgbClr val="000000"/>
              </a:solidFill>
              <a:latin typeface="Arial"/>
            </a:endParaRPr>
          </a:p>
          <a:p>
            <a:pPr marL="615960" indent="-459000">
              <a:lnSpc>
                <a:spcPct val="100000"/>
              </a:lnSpc>
              <a:spcBef>
                <a:spcPts val="1417"/>
              </a:spcBef>
              <a:buClr>
                <a:srgbClr val="000000"/>
              </a:buClr>
              <a:buSzPct val="45000"/>
              <a:buFont typeface="Wingdings" charset="2"/>
              <a:buChar char=""/>
            </a:pPr>
            <a:r>
              <a:rPr b="0" lang="en-US" sz="3200" spc="-1" strike="noStrike">
                <a:solidFill>
                  <a:srgbClr val="c9091e"/>
                </a:solidFill>
                <a:latin typeface="Arial"/>
                <a:ea typeface="SimSun"/>
              </a:rPr>
              <a:t>Standing Wave Ratio (SWR) can be </a:t>
            </a:r>
            <a:r>
              <a:rPr b="0" lang="en-US" sz="3200" spc="-1" strike="noStrike">
                <a:solidFill>
                  <a:srgbClr val="c9091e"/>
                </a:solidFill>
                <a:latin typeface="Arial"/>
                <a:ea typeface="Arial"/>
              </a:rPr>
              <a:t>determined</a:t>
            </a:r>
            <a:r>
              <a:rPr b="0" lang="en-US" sz="3200" spc="-1" strike="noStrike">
                <a:solidFill>
                  <a:srgbClr val="c9091e"/>
                </a:solidFill>
                <a:latin typeface="Arial"/>
                <a:ea typeface="SimSun"/>
              </a:rPr>
              <a:t>     from forward and reflected power measurements made with a </a:t>
            </a:r>
            <a:r>
              <a:rPr b="0" i="1" lang="en-US" sz="3200" spc="-1" strike="noStrike">
                <a:solidFill>
                  <a:srgbClr val="c9091e"/>
                </a:solidFill>
                <a:latin typeface="Arial"/>
                <a:ea typeface="SimSun"/>
              </a:rPr>
              <a:t>directional wattmeter</a:t>
            </a:r>
            <a:endParaRPr b="0" lang="en-US" sz="3200" spc="-1" strike="noStrike">
              <a:solidFill>
                <a:srgbClr val="000000"/>
              </a:solidFill>
              <a:latin typeface="Arial"/>
            </a:endParaRPr>
          </a:p>
        </p:txBody>
      </p:sp>
      <p:pic>
        <p:nvPicPr>
          <p:cNvPr id="649" name="" descr=""/>
          <p:cNvPicPr/>
          <p:nvPr/>
        </p:nvPicPr>
        <p:blipFill>
          <a:blip r:embed="rId1"/>
          <a:stretch/>
        </p:blipFill>
        <p:spPr>
          <a:xfrm>
            <a:off x="7654320" y="914040"/>
            <a:ext cx="1741680" cy="2281320"/>
          </a:xfrm>
          <a:prstGeom prst="rect">
            <a:avLst/>
          </a:prstGeom>
          <a:ln w="0">
            <a:noFill/>
          </a:ln>
        </p:spPr>
      </p:pic>
      <p:pic>
        <p:nvPicPr>
          <p:cNvPr id="650" name="" descr=""/>
          <p:cNvPicPr/>
          <p:nvPr/>
        </p:nvPicPr>
        <p:blipFill>
          <a:blip r:embed="rId2"/>
          <a:stretch/>
        </p:blipFill>
        <p:spPr>
          <a:xfrm>
            <a:off x="7677720" y="3334320"/>
            <a:ext cx="1662120" cy="2083320"/>
          </a:xfrm>
          <a:prstGeom prst="rect">
            <a:avLst/>
          </a:prstGeom>
          <a:ln w="0">
            <a:noFill/>
          </a:ln>
        </p:spPr>
      </p:pic>
    </p:spTree>
  </p:cSld>
  <mc:AlternateContent>
    <mc:Choice Requires="p14">
      <p:transition spd="slow" p14:dur="2000"/>
    </mc:Choice>
    <mc:Fallback>
      <p:transition spd="slow"/>
    </mc:Fallback>
  </mc:AlternateContent>
  <p:timing>
    <p:tnLst>
      <p:par>
        <p:cTn id="268" dur="indefinite" restart="never" nodeType="tmRoot">
          <p:childTnLst>
            <p:seq>
              <p:cTn id="269" dur="indefinite" nodeType="mainSeq">
                <p:childTnLst>
                  <p:par>
                    <p:cTn id="270" fill="hold">
                      <p:stCondLst>
                        <p:cond delay="0"/>
                      </p:stCondLst>
                      <p:childTnLst>
                        <p:par>
                          <p:cTn id="271" fill="hold">
                            <p:stCondLst>
                              <p:cond delay="0"/>
                            </p:stCondLst>
                            <p:childTnLst>
                              <p:par>
                                <p:cTn id="272" nodeType="withEffect" fill="hold" presetClass="entr" presetID="10">
                                  <p:stCondLst>
                                    <p:cond delay="0"/>
                                  </p:stCondLst>
                                  <p:childTnLst>
                                    <p:set>
                                      <p:cBhvr>
                                        <p:cTn id="273" dur="1" fill="hold">
                                          <p:stCondLst>
                                            <p:cond delay="0"/>
                                          </p:stCondLst>
                                        </p:cTn>
                                        <p:tgtEl>
                                          <p:spTgt spid="649"/>
                                        </p:tgtEl>
                                        <p:attrNameLst>
                                          <p:attrName>style.visibility</p:attrName>
                                        </p:attrNameLst>
                                      </p:cBhvr>
                                      <p:to>
                                        <p:strVal val="visible"/>
                                      </p:to>
                                    </p:set>
                                    <p:animEffect filter="fade" transition="in">
                                      <p:cBhvr additive="repl">
                                        <p:cTn id="274" dur="2000"/>
                                        <p:tgtEl>
                                          <p:spTgt spid="649"/>
                                        </p:tgtEl>
                                      </p:cBhvr>
                                    </p:animEffect>
                                  </p:childTnLst>
                                </p:cTn>
                              </p:par>
                              <p:par>
                                <p:cTn id="275" nodeType="withEffect" fill="hold" presetClass="entr" presetID="10">
                                  <p:stCondLst>
                                    <p:cond delay="2000"/>
                                  </p:stCondLst>
                                  <p:childTnLst>
                                    <p:set>
                                      <p:cBhvr>
                                        <p:cTn id="276" dur="1" fill="hold">
                                          <p:stCondLst>
                                            <p:cond delay="0"/>
                                          </p:stCondLst>
                                        </p:cTn>
                                        <p:tgtEl>
                                          <p:spTgt spid="650"/>
                                        </p:tgtEl>
                                        <p:attrNameLst>
                                          <p:attrName>style.visibility</p:attrName>
                                        </p:attrNameLst>
                                      </p:cBhvr>
                                      <p:to>
                                        <p:strVal val="visible"/>
                                      </p:to>
                                    </p:set>
                                    <p:animEffect filter="fade" transition="in">
                                      <p:cBhvr additive="repl">
                                        <p:cTn id="277" dur="2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2"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3"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4"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5"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6"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Field Strength Meter</a:t>
            </a:r>
            <a:endParaRPr b="0" lang="en-US" sz="4400" spc="-1" strike="noStrike">
              <a:solidFill>
                <a:srgbClr val="000000"/>
              </a:solidFill>
              <a:latin typeface="Arial"/>
            </a:endParaRPr>
          </a:p>
        </p:txBody>
      </p:sp>
      <p:sp>
        <p:nvSpPr>
          <p:cNvPr id="657" name="CustomShape 7"/>
          <p:cNvSpPr/>
          <p:nvPr/>
        </p:nvSpPr>
        <p:spPr>
          <a:xfrm>
            <a:off x="1096560" y="2688120"/>
            <a:ext cx="7856640" cy="42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u="sng">
                <a:solidFill>
                  <a:srgbClr val="0000ff"/>
                </a:solidFill>
                <a:uFillTx/>
                <a:latin typeface="Times New Roman"/>
                <a:ea typeface="DejaVu Sans"/>
                <a:hlinkClick r:id="rId1"/>
              </a:rPr>
              <a:t>C:\Users\ai2n\Videos\General Course - Videos\Field_Strength_Meter_Demo.wmv</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3"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Vacuum Tubes</a:t>
            </a:r>
            <a:endParaRPr b="0" lang="en-US" sz="4400" spc="-1" strike="noStrike">
              <a:solidFill>
                <a:srgbClr val="000000"/>
              </a:solidFill>
              <a:latin typeface="Arial"/>
            </a:endParaRPr>
          </a:p>
        </p:txBody>
      </p:sp>
      <p:sp>
        <p:nvSpPr>
          <p:cNvPr id="254" name="CustomShape 7"/>
          <p:cNvSpPr/>
          <p:nvPr/>
        </p:nvSpPr>
        <p:spPr>
          <a:xfrm>
            <a:off x="1188000" y="1249200"/>
            <a:ext cx="4519440" cy="3283920"/>
          </a:xfrm>
          <a:prstGeom prst="rect">
            <a:avLst/>
          </a:prstGeom>
          <a:noFill/>
          <a:ln w="0">
            <a:noFill/>
          </a:ln>
        </p:spPr>
        <p:style>
          <a:lnRef idx="0"/>
          <a:fillRef idx="0"/>
          <a:effectRef idx="0"/>
          <a:fontRef idx="minor"/>
        </p:style>
        <p:txBody>
          <a:bodyPr lIns="0" rIns="0" tIns="0" bIns="0" anchor="t">
            <a:normAutofit fontScale="55000"/>
          </a:bodyPr>
          <a:p>
            <a:pPr marL="879120" indent="-654120">
              <a:lnSpc>
                <a:spcPct val="100000"/>
              </a:lnSpc>
              <a:spcBef>
                <a:spcPts val="697"/>
              </a:spcBef>
              <a:spcAft>
                <a:spcPts val="598"/>
              </a:spcAft>
              <a:buClr>
                <a:srgbClr val="000000"/>
              </a:buClr>
              <a:buSzPct val="45000"/>
              <a:buFont typeface="Wingdings" charset="2"/>
              <a:buChar char=""/>
            </a:pPr>
            <a:r>
              <a:rPr b="0" lang="en-US" sz="3600" spc="-1" strike="noStrike">
                <a:solidFill>
                  <a:srgbClr val="000000"/>
                </a:solidFill>
                <a:latin typeface="Arial"/>
                <a:ea typeface="Arial"/>
              </a:rPr>
              <a:t>All </a:t>
            </a:r>
            <a:r>
              <a:rPr b="0" i="1" lang="en-US" sz="3600" spc="-1" strike="noStrike">
                <a:solidFill>
                  <a:srgbClr val="000000"/>
                </a:solidFill>
                <a:latin typeface="Arial"/>
                <a:ea typeface="Arial"/>
              </a:rPr>
              <a:t>amplifying</a:t>
            </a:r>
            <a:r>
              <a:rPr b="0" lang="en-US" sz="3600" spc="-1" strike="noStrike">
                <a:solidFill>
                  <a:srgbClr val="000000"/>
                </a:solidFill>
                <a:latin typeface="Arial"/>
                <a:ea typeface="Arial"/>
              </a:rPr>
              <a:t> tubes have at least 3 electrodes</a:t>
            </a:r>
            <a:endParaRPr b="0" lang="en-US" sz="3600" spc="-1" strike="noStrike">
              <a:solidFill>
                <a:srgbClr val="000000"/>
              </a:solidFill>
              <a:latin typeface="Arial"/>
            </a:endParaRPr>
          </a:p>
          <a:p>
            <a:pPr marL="879120" indent="-654120">
              <a:lnSpc>
                <a:spcPct val="100000"/>
              </a:lnSpc>
              <a:spcBef>
                <a:spcPts val="697"/>
              </a:spcBef>
              <a:spcAft>
                <a:spcPts val="598"/>
              </a:spcAft>
              <a:buClr>
                <a:srgbClr val="000000"/>
              </a:buClr>
              <a:buSzPct val="45000"/>
              <a:buFont typeface="Wingdings" charset="2"/>
              <a:buChar char=""/>
            </a:pPr>
            <a:r>
              <a:rPr b="0" lang="en-US" sz="3600" spc="-1" strike="noStrike">
                <a:solidFill>
                  <a:srgbClr val="000000"/>
                </a:solidFill>
                <a:latin typeface="Arial"/>
                <a:ea typeface="Arial"/>
              </a:rPr>
              <a:t>Compared to transistors, the tube is most like the field effect transistor (FET)</a:t>
            </a:r>
            <a:endParaRPr b="0" lang="en-US" sz="3600" spc="-1" strike="noStrike">
              <a:solidFill>
                <a:srgbClr val="000000"/>
              </a:solidFill>
              <a:latin typeface="Arial"/>
            </a:endParaRPr>
          </a:p>
          <a:p>
            <a:pPr marL="879120" indent="-654120">
              <a:lnSpc>
                <a:spcPct val="100000"/>
              </a:lnSpc>
              <a:spcBef>
                <a:spcPts val="1417"/>
              </a:spcBef>
              <a:buClr>
                <a:srgbClr val="000000"/>
              </a:buClr>
              <a:buSzPct val="45000"/>
              <a:buFont typeface="Wingdings" charset="2"/>
              <a:buChar char=""/>
            </a:pPr>
            <a:r>
              <a:rPr b="0" lang="en-US" sz="3600" spc="-1" strike="noStrike">
                <a:solidFill>
                  <a:srgbClr val="000000"/>
                </a:solidFill>
                <a:latin typeface="Arial"/>
                <a:ea typeface="Arial"/>
              </a:rPr>
              <a:t>Vacuum tubes sometimes operate at </a:t>
            </a:r>
            <a:r>
              <a:rPr b="0" i="1" lang="en-US" sz="3600" spc="-1" strike="noStrike">
                <a:solidFill>
                  <a:srgbClr val="000000"/>
                </a:solidFill>
                <a:latin typeface="Arial"/>
                <a:ea typeface="Arial"/>
              </a:rPr>
              <a:t>hazardous voltages</a:t>
            </a:r>
            <a:r>
              <a:rPr b="0" lang="en-US" sz="3600" spc="-1" strike="noStrike">
                <a:solidFill>
                  <a:srgbClr val="000000"/>
                </a:solidFill>
                <a:latin typeface="Arial"/>
                <a:ea typeface="Arial"/>
              </a:rPr>
              <a:t> as high as </a:t>
            </a:r>
            <a:br>
              <a:rPr sz="1800"/>
            </a:br>
            <a:r>
              <a:rPr b="0" lang="en-US" sz="3600" spc="-1" strike="noStrike">
                <a:solidFill>
                  <a:srgbClr val="000000"/>
                </a:solidFill>
                <a:latin typeface="Arial"/>
                <a:ea typeface="Arial"/>
              </a:rPr>
              <a:t>2000 to 3000 volts </a:t>
            </a:r>
            <a:br>
              <a:rPr sz="1800"/>
            </a:br>
            <a:r>
              <a:rPr b="0" lang="en-US" sz="3600" spc="-1" strike="noStrike">
                <a:solidFill>
                  <a:srgbClr val="000000"/>
                </a:solidFill>
                <a:latin typeface="Arial"/>
                <a:ea typeface="Arial"/>
              </a:rPr>
              <a:t>(use </a:t>
            </a:r>
            <a:r>
              <a:rPr b="1" lang="en-US" sz="3600" spc="-1" strike="noStrike">
                <a:solidFill>
                  <a:srgbClr val="000000"/>
                </a:solidFill>
                <a:latin typeface="Arial"/>
                <a:ea typeface="Arial"/>
              </a:rPr>
              <a:t>CAUTION!</a:t>
            </a:r>
            <a:r>
              <a:rPr b="0" lang="en-US" sz="3200" spc="-1" strike="noStrike">
                <a:solidFill>
                  <a:srgbClr val="000000"/>
                </a:solidFill>
                <a:latin typeface="Arial"/>
                <a:ea typeface="Arial"/>
              </a:rPr>
              <a:t>)</a:t>
            </a:r>
            <a:endParaRPr b="0" lang="en-US" sz="3200" spc="-1" strike="noStrike">
              <a:solidFill>
                <a:srgbClr val="000000"/>
              </a:solidFill>
              <a:latin typeface="Arial"/>
            </a:endParaRPr>
          </a:p>
        </p:txBody>
      </p:sp>
      <p:pic>
        <p:nvPicPr>
          <p:cNvPr id="255" name="" descr=""/>
          <p:cNvPicPr/>
          <p:nvPr/>
        </p:nvPicPr>
        <p:blipFill>
          <a:blip r:embed="rId1"/>
          <a:stretch/>
        </p:blipFill>
        <p:spPr>
          <a:xfrm>
            <a:off x="5874120" y="1102320"/>
            <a:ext cx="2806560" cy="4446000"/>
          </a:xfrm>
          <a:prstGeom prst="rect">
            <a:avLst/>
          </a:prstGeom>
          <a:ln w="0">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0"/>
                      </p:stCondLst>
                      <p:childTnLst>
                        <p:par>
                          <p:cTn id="50" fill="hold">
                            <p:stCondLst>
                              <p:cond delay="0"/>
                            </p:stCondLst>
                            <p:childTnLst>
                              <p:par>
                                <p:cTn id="51" nodeType="withEffect" fill="hold" presetClass="entr" presetID="10">
                                  <p:stCondLst>
                                    <p:cond delay="2000"/>
                                  </p:stCondLst>
                                  <p:childTnLst>
                                    <p:set>
                                      <p:cBhvr>
                                        <p:cTn id="52" dur="1" fill="hold">
                                          <p:stCondLst>
                                            <p:cond delay="0"/>
                                          </p:stCondLst>
                                        </p:cTn>
                                        <p:tgtEl>
                                          <p:spTgt spid="255"/>
                                        </p:tgtEl>
                                        <p:attrNameLst>
                                          <p:attrName>style.visibility</p:attrName>
                                        </p:attrNameLst>
                                      </p:cBhvr>
                                      <p:to>
                                        <p:strVal val="visible"/>
                                      </p:to>
                                    </p:set>
                                    <p:animEffect filter="fade" transition="in">
                                      <p:cBhvr additive="repl">
                                        <p:cTn id="53" dur="2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6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6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6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63" name="CustomShape 6"/>
          <p:cNvSpPr/>
          <p:nvPr/>
        </p:nvSpPr>
        <p:spPr>
          <a:xfrm>
            <a:off x="0" y="2498760"/>
            <a:ext cx="10072800" cy="70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3</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G4B01 - What item of test equipment contains horizontal and vertical channel amplifiers?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An ohmmeter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signal generator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An ammeter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An oscilloscope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G4B01 - What item of test equipment contains horizontal and vertical channel amplifiers?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An ohmmeter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signal generator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An ammeter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An oscilloscope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G4B02 - Which of the following is an advantage of an oscilloscope versus a digital voltmeter?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An oscilloscope uses less power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Complex impedances can be easily measured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Greater precision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Complex waveforms can be measured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G4B02 - Which of the following is an advantage of an oscilloscope versus a digital voltmeter?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An oscilloscope uses less power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Complex impedances can be easily measured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Greater precision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Complex waveforms can be measured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G4B03 - Which of the following is the best instrument to use for checking the keying waveform of a CW transmitter?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An oscilloscope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field strength 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sidetone monitor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wavemeter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G4B03 - Which of the following is the best instrument to use for checking the keying waveform of a CW transmitter?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An oscilloscope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field strength meter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sidetone monitor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wavemeter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
          <p:cNvSpPr/>
          <p:nvPr/>
        </p:nvSpPr>
        <p:spPr>
          <a:xfrm>
            <a:off x="548280" y="456840"/>
            <a:ext cx="895572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G4B04 - What signal source is connected to the vertical input of an oscilloscope when checking the RF envelope pattern of a transmitted signal?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local oscillator of the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 external RF oscillator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transmitter balanced mixer output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attenuated RF output of the transmitter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
          <p:cNvSpPr/>
          <p:nvPr/>
        </p:nvSpPr>
        <p:spPr>
          <a:xfrm>
            <a:off x="548280" y="456840"/>
            <a:ext cx="895572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G4B04 - What signal source is connected to the vertical input of an oscilloscope when checking the RF envelope pattern of a transmitted signal?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local oscillator of the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 external RF oscillator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transmitter balanced mixer output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The attenuated RF output of the transmitter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
          <p:cNvSpPr/>
          <p:nvPr/>
        </p:nvSpPr>
        <p:spPr>
          <a:xfrm>
            <a:off x="548280" y="456840"/>
            <a:ext cx="895572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G4B05 - Why do voltmeters have high input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improves the frequency response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It allows for higher voltages to be safely measured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improves the resolution of the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It decreases the loading on circuits being measured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1"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Analog Integrated Circuits (ICs)</a:t>
            </a:r>
            <a:endParaRPr b="0" lang="en-US" sz="4400" spc="-1" strike="noStrike">
              <a:solidFill>
                <a:srgbClr val="000000"/>
              </a:solidFill>
              <a:latin typeface="Arial"/>
            </a:endParaRPr>
          </a:p>
        </p:txBody>
      </p:sp>
      <p:sp>
        <p:nvSpPr>
          <p:cNvPr id="262" name="CustomShape 7"/>
          <p:cNvSpPr/>
          <p:nvPr/>
        </p:nvSpPr>
        <p:spPr>
          <a:xfrm>
            <a:off x="503640" y="1170360"/>
            <a:ext cx="7261560" cy="3649320"/>
          </a:xfrm>
          <a:prstGeom prst="rect">
            <a:avLst/>
          </a:prstGeom>
          <a:noFill/>
          <a:ln w="0">
            <a:noFill/>
          </a:ln>
        </p:spPr>
        <p:style>
          <a:lnRef idx="0"/>
          <a:fillRef idx="0"/>
          <a:effectRef idx="0"/>
          <a:fontRef idx="minor"/>
        </p:style>
        <p:txBody>
          <a:bodyPr lIns="0" rIns="0" tIns="0" bIns="0" anchor="t">
            <a:normAutofit fontScale="76000"/>
          </a:bodyPr>
          <a:p>
            <a:pPr marL="466920" indent="-348840">
              <a:lnSpc>
                <a:spcPct val="100000"/>
              </a:lnSpc>
              <a:spcBef>
                <a:spcPts val="799"/>
              </a:spcBef>
              <a:spcAft>
                <a:spcPts val="1199"/>
              </a:spcAft>
              <a:buClr>
                <a:srgbClr val="000000"/>
              </a:buClr>
              <a:buSzPct val="45000"/>
              <a:buFont typeface="Wingdings" charset="2"/>
              <a:buChar char=""/>
            </a:pPr>
            <a:r>
              <a:rPr b="1" i="1" lang="en-US" sz="3200" spc="-1" strike="noStrike">
                <a:solidFill>
                  <a:srgbClr val="c9091e"/>
                </a:solidFill>
                <a:latin typeface="Arial"/>
                <a:ea typeface="Arial"/>
              </a:rPr>
              <a:t>Analog</a:t>
            </a:r>
            <a:r>
              <a:rPr b="0" lang="en-US" sz="3200" spc="-1" strike="noStrike">
                <a:solidFill>
                  <a:srgbClr val="c9091e"/>
                </a:solidFill>
                <a:latin typeface="Arial"/>
                <a:ea typeface="Arial"/>
              </a:rPr>
              <a:t> ICs or “chips”:</a:t>
            </a:r>
            <a:endParaRPr b="0" lang="en-US" sz="3200" spc="-1" strike="noStrike">
              <a:solidFill>
                <a:srgbClr val="000000"/>
              </a:solidFill>
              <a:latin typeface="Arial"/>
            </a:endParaRPr>
          </a:p>
          <a:p>
            <a:pPr marL="466920" indent="-34884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Can have an output value anywhere between zero volts and the supply voltage</a:t>
            </a:r>
            <a:endParaRPr b="0" lang="en-US" sz="2400" spc="-1" strike="noStrike">
              <a:solidFill>
                <a:srgbClr val="000000"/>
              </a:solidFill>
              <a:latin typeface="Arial"/>
            </a:endParaRPr>
          </a:p>
          <a:p>
            <a:pPr marL="466920" indent="-34884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Used for amplification, filtering, measurement, and power          control</a:t>
            </a:r>
            <a:endParaRPr b="0" lang="en-US" sz="2400" spc="-1" strike="noStrike">
              <a:solidFill>
                <a:srgbClr val="000000"/>
              </a:solidFill>
              <a:latin typeface="Arial"/>
            </a:endParaRPr>
          </a:p>
          <a:p>
            <a:pPr marL="466920" indent="-34884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A linear voltage regulator is used to maintain a power supply output at a constant voltage over a wide range of currents </a:t>
            </a:r>
            <a:r>
              <a:rPr b="0" i="1" lang="en-US" sz="2400" spc="-1" strike="noStrike">
                <a:solidFill>
                  <a:srgbClr val="000000"/>
                </a:solidFill>
                <a:latin typeface="Arial"/>
                <a:ea typeface="Arial"/>
              </a:rPr>
              <a:t>(Analog)</a:t>
            </a:r>
            <a:endParaRPr b="0" lang="en-US" sz="2400" spc="-1" strike="noStrike">
              <a:solidFill>
                <a:srgbClr val="000000"/>
              </a:solidFill>
              <a:latin typeface="Arial"/>
            </a:endParaRPr>
          </a:p>
          <a:p>
            <a:pPr marL="466920" indent="-348840">
              <a:lnSpc>
                <a:spcPct val="100000"/>
              </a:lnSpc>
              <a:spcBef>
                <a:spcPts val="1417"/>
              </a:spcBef>
              <a:buClr>
                <a:srgbClr val="000000"/>
              </a:buClr>
              <a:buSzPct val="45000"/>
              <a:buFont typeface="Wingdings" charset="2"/>
              <a:buChar char=""/>
            </a:pPr>
            <a:r>
              <a:rPr b="0" lang="en-US" sz="2400" spc="-1" strike="noStrike">
                <a:solidFill>
                  <a:srgbClr val="ff0000"/>
                </a:solidFill>
                <a:latin typeface="Arial"/>
                <a:ea typeface="Arial"/>
              </a:rPr>
              <a:t>Operational amplifiers (op amps) are used for dc and audio       circuits </a:t>
            </a:r>
            <a:r>
              <a:rPr b="0" i="1" lang="en-US" sz="2400" spc="-1" strike="noStrike">
                <a:solidFill>
                  <a:srgbClr val="ff0000"/>
                </a:solidFill>
                <a:latin typeface="Arial"/>
                <a:ea typeface="Arial"/>
              </a:rPr>
              <a:t>(</a:t>
            </a:r>
            <a:r>
              <a:rPr b="0" i="1" lang="en-US" sz="2400" spc="-1" strike="noStrike" u="sng">
                <a:solidFill>
                  <a:srgbClr val="ff0000"/>
                </a:solidFill>
                <a:uFillTx/>
                <a:latin typeface="Arial"/>
                <a:ea typeface="Arial"/>
              </a:rPr>
              <a:t>Analog</a:t>
            </a:r>
            <a:r>
              <a:rPr b="0" i="1" lang="en-US" sz="2400" spc="-1" strike="noStrike">
                <a:solidFill>
                  <a:srgbClr val="ff0000"/>
                </a:solidFill>
                <a:latin typeface="Arial"/>
                <a:ea typeface="Arial"/>
              </a:rPr>
              <a:t>)</a:t>
            </a:r>
            <a:endParaRPr b="0" lang="en-US" sz="2400" spc="-1" strike="noStrike">
              <a:solidFill>
                <a:srgbClr val="000000"/>
              </a:solidFill>
              <a:latin typeface="Arial"/>
            </a:endParaRPr>
          </a:p>
        </p:txBody>
      </p:sp>
      <p:pic>
        <p:nvPicPr>
          <p:cNvPr id="263" name="" descr=""/>
          <p:cNvPicPr/>
          <p:nvPr/>
        </p:nvPicPr>
        <p:blipFill>
          <a:blip r:embed="rId1"/>
          <a:stretch/>
        </p:blipFill>
        <p:spPr>
          <a:xfrm>
            <a:off x="8137080" y="1254960"/>
            <a:ext cx="1349640" cy="1134000"/>
          </a:xfrm>
          <a:prstGeom prst="rect">
            <a:avLst/>
          </a:prstGeom>
          <a:ln w="0">
            <a:noFill/>
          </a:ln>
        </p:spPr>
      </p:pic>
      <p:pic>
        <p:nvPicPr>
          <p:cNvPr id="264" name="" descr=""/>
          <p:cNvPicPr/>
          <p:nvPr/>
        </p:nvPicPr>
        <p:blipFill>
          <a:blip r:embed="rId2"/>
          <a:stretch/>
        </p:blipFill>
        <p:spPr>
          <a:xfrm>
            <a:off x="8317440" y="2559600"/>
            <a:ext cx="1145160" cy="1357920"/>
          </a:xfrm>
          <a:prstGeom prst="rect">
            <a:avLst/>
          </a:prstGeom>
          <a:ln w="0">
            <a:noFill/>
          </a:ln>
        </p:spPr>
      </p:pic>
      <p:pic>
        <p:nvPicPr>
          <p:cNvPr id="265" name="" descr=""/>
          <p:cNvPicPr/>
          <p:nvPr/>
        </p:nvPicPr>
        <p:blipFill>
          <a:blip r:embed="rId3"/>
          <a:stretch/>
        </p:blipFill>
        <p:spPr>
          <a:xfrm>
            <a:off x="8033760" y="4183920"/>
            <a:ext cx="1650960" cy="1205640"/>
          </a:xfrm>
          <a:prstGeom prst="rect">
            <a:avLst/>
          </a:prstGeom>
          <a:ln w="0">
            <a:noFill/>
          </a:ln>
        </p:spPr>
      </p:pic>
    </p:spTree>
  </p:cSld>
  <mc:AlternateContent>
    <mc:Choice Requires="p14">
      <p:transition spd="slow" p14:dur="2000"/>
    </mc:Choice>
    <mc:Fallback>
      <p:transition spd="slow"/>
    </mc:Fallback>
  </mc:AlternateContent>
  <p:timing>
    <p:tnLst>
      <p:par>
        <p:cTn id="54" dur="indefinite" restart="never" nodeType="tmRoot">
          <p:childTnLst>
            <p:seq>
              <p:cTn id="55" dur="indefinite" nodeType="mainSeq">
                <p:childTnLst>
                  <p:par>
                    <p:cTn id="56" fill="hold">
                      <p:stCondLst>
                        <p:cond delay="0"/>
                      </p:stCondLst>
                      <p:childTnLst>
                        <p:par>
                          <p:cTn id="57" fill="hold">
                            <p:stCondLst>
                              <p:cond delay="0"/>
                            </p:stCondLst>
                            <p:childTnLst>
                              <p:par>
                                <p:cTn id="58" nodeType="withEffect" fill="hold" presetClass="entr" presetID="10">
                                  <p:stCondLst>
                                    <p:cond delay="2000"/>
                                  </p:stCondLst>
                                  <p:childTnLst>
                                    <p:set>
                                      <p:cBhvr>
                                        <p:cTn id="59" dur="1" fill="hold">
                                          <p:stCondLst>
                                            <p:cond delay="0"/>
                                          </p:stCondLst>
                                        </p:cTn>
                                        <p:tgtEl>
                                          <p:spTgt spid="263"/>
                                        </p:tgtEl>
                                        <p:attrNameLst>
                                          <p:attrName>style.visibility</p:attrName>
                                        </p:attrNameLst>
                                      </p:cBhvr>
                                      <p:to>
                                        <p:strVal val="visible"/>
                                      </p:to>
                                    </p:set>
                                    <p:animEffect filter="fade" transition="in">
                                      <p:cBhvr additive="repl">
                                        <p:cTn id="60" dur="2000"/>
                                        <p:tgtEl>
                                          <p:spTgt spid="263"/>
                                        </p:tgtEl>
                                      </p:cBhvr>
                                    </p:animEffect>
                                  </p:childTnLst>
                                </p:cTn>
                              </p:par>
                              <p:par>
                                <p:cTn id="61" nodeType="withEffect" fill="hold" presetClass="entr" presetID="10">
                                  <p:stCondLst>
                                    <p:cond delay="2000"/>
                                  </p:stCondLst>
                                  <p:childTnLst>
                                    <p:set>
                                      <p:cBhvr>
                                        <p:cTn id="62" dur="1" fill="hold">
                                          <p:stCondLst>
                                            <p:cond delay="0"/>
                                          </p:stCondLst>
                                        </p:cTn>
                                        <p:tgtEl>
                                          <p:spTgt spid="264"/>
                                        </p:tgtEl>
                                        <p:attrNameLst>
                                          <p:attrName>style.visibility</p:attrName>
                                        </p:attrNameLst>
                                      </p:cBhvr>
                                      <p:to>
                                        <p:strVal val="visible"/>
                                      </p:to>
                                    </p:set>
                                    <p:animEffect filter="fade" transition="in">
                                      <p:cBhvr additive="repl">
                                        <p:cTn id="63" dur="2000"/>
                                        <p:tgtEl>
                                          <p:spTgt spid="264"/>
                                        </p:tgtEl>
                                      </p:cBhvr>
                                    </p:animEffect>
                                  </p:childTnLst>
                                </p:cTn>
                              </p:par>
                              <p:par>
                                <p:cTn id="64" nodeType="withEffect" fill="hold" presetClass="entr" presetID="10">
                                  <p:stCondLst>
                                    <p:cond delay="2000"/>
                                  </p:stCondLst>
                                  <p:childTnLst>
                                    <p:set>
                                      <p:cBhvr>
                                        <p:cTn id="65" dur="1" fill="hold">
                                          <p:stCondLst>
                                            <p:cond delay="0"/>
                                          </p:stCondLst>
                                        </p:cTn>
                                        <p:tgtEl>
                                          <p:spTgt spid="265"/>
                                        </p:tgtEl>
                                        <p:attrNameLst>
                                          <p:attrName>style.visibility</p:attrName>
                                        </p:attrNameLst>
                                      </p:cBhvr>
                                      <p:to>
                                        <p:strVal val="visible"/>
                                      </p:to>
                                    </p:set>
                                    <p:animEffect filter="fade" transition="in">
                                      <p:cBhvr additive="repl">
                                        <p:cTn id="66" dur="2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
          <p:cNvSpPr/>
          <p:nvPr/>
        </p:nvSpPr>
        <p:spPr>
          <a:xfrm>
            <a:off x="548280" y="456840"/>
            <a:ext cx="895572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G4B05 - Why do voltmeters have high input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improves the frequency response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It allows for higher voltages to be safely measured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improves the resolution of the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It decreases the loading on circuits being measured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G4B06 - What is an advantage of a digital multimeter as compared to an analog multimeter?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Better for measuring computer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Less prone to overload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Higher precision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Faster response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G4B06 - What is an advantage of a digital multimeter as compared to an analog multimeter?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Better for measuring computer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Less prone to overload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Higher precision</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Faster response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G4B09 - When is an analog multimeter preferred to a digital multimeter?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When testing logic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When high precision is desired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When measuring the frequency of an oscillator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When adjusting circuits for maximum or minimum values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G4B09 - When is an analog multimeter preferred to a digital multimeter?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When testing logic circuits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When high precision is desired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When measuring the frequency of an oscillator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When adjusting circuits for maximum or minimum values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G4B10 - Which of the following can be determined with a directional wattmeter?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Standing wave ratio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Antenna front-to-back ratio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RF interference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Radio wave propagation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G4B10 - Which of the following can be determined with a directional wattmeter?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Standing wave ratio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Antenna front-to-back ratio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RF interference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Radio wave propagation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G4B11 - Which of the following must be connected to an antenna analyzer when it is being used for SWR measurements?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Receiver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Antenna and feed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G4B11 - Which of the following must be connected to an antenna analyzer when it is being used for SWR measurements?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Receiver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Antenna and feed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
          <p:cNvSpPr/>
          <p:nvPr/>
        </p:nvSpPr>
        <p:spPr>
          <a:xfrm>
            <a:off x="548280" y="456840"/>
            <a:ext cx="895572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G4B12 - What effect can strong signals from nearby transmitters have on an antenna analyzer?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Desensitization which can cause intermodulation products which interfere with impedance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Received power that interferes with SWR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Generation of harmonics which interfere with frequency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1"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Digital Integrated Circuits (ICs)</a:t>
            </a:r>
            <a:endParaRPr b="0" lang="en-US" sz="4400" spc="-1" strike="noStrike">
              <a:solidFill>
                <a:srgbClr val="000000"/>
              </a:solidFill>
              <a:latin typeface="Arial"/>
            </a:endParaRPr>
          </a:p>
        </p:txBody>
      </p:sp>
      <p:sp>
        <p:nvSpPr>
          <p:cNvPr id="272"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57000"/>
          </a:bodyPr>
          <a:p>
            <a:pPr marL="945000" indent="-704160">
              <a:lnSpc>
                <a:spcPct val="100000"/>
              </a:lnSpc>
              <a:spcBef>
                <a:spcPts val="598"/>
              </a:spcBef>
              <a:spcAft>
                <a:spcPts val="1199"/>
              </a:spcAft>
              <a:buClr>
                <a:srgbClr val="000000"/>
              </a:buClr>
              <a:buSzPct val="45000"/>
              <a:buFont typeface="Wingdings" charset="2"/>
              <a:buChar char=""/>
            </a:pPr>
            <a:r>
              <a:rPr b="0" lang="en-US" sz="3600" spc="-1" strike="noStrike">
                <a:solidFill>
                  <a:srgbClr val="000000"/>
                </a:solidFill>
                <a:latin typeface="Arial"/>
                <a:ea typeface="Arial"/>
              </a:rPr>
              <a:t>Digital ICs operate with discrete values of voltage and current which can easily represent the binary numbers system (logic) values 0 and 1 (lo, hi)</a:t>
            </a:r>
            <a:endParaRPr b="0" lang="en-US" sz="3600" spc="-1" strike="noStrike">
              <a:solidFill>
                <a:srgbClr val="000000"/>
              </a:solidFill>
              <a:latin typeface="Arial"/>
            </a:endParaRPr>
          </a:p>
          <a:p>
            <a:pPr marL="945000" indent="-704160">
              <a:lnSpc>
                <a:spcPct val="100000"/>
              </a:lnSpc>
              <a:spcBef>
                <a:spcPts val="598"/>
              </a:spcBef>
              <a:spcAft>
                <a:spcPts val="1199"/>
              </a:spcAft>
              <a:buClr>
                <a:srgbClr val="000000"/>
              </a:buClr>
              <a:buSzPct val="45000"/>
              <a:buFont typeface="Wingdings" charset="2"/>
              <a:buChar char=""/>
            </a:pPr>
            <a:r>
              <a:rPr b="0" lang="en-US" sz="3600" spc="-1" strike="noStrike">
                <a:solidFill>
                  <a:srgbClr val="000000"/>
                </a:solidFill>
                <a:latin typeface="Arial"/>
                <a:ea typeface="Arial"/>
              </a:rPr>
              <a:t>Digital electronic circuits operate with only two stable states of operation, ON or OFF (see above)</a:t>
            </a:r>
            <a:endParaRPr b="0" lang="en-US" sz="3600" spc="-1" strike="noStrike">
              <a:solidFill>
                <a:srgbClr val="000000"/>
              </a:solidFill>
              <a:latin typeface="Arial"/>
            </a:endParaRPr>
          </a:p>
          <a:p>
            <a:pPr marL="945000" indent="-704160">
              <a:lnSpc>
                <a:spcPct val="100000"/>
              </a:lnSpc>
              <a:spcBef>
                <a:spcPts val="598"/>
              </a:spcBef>
              <a:spcAft>
                <a:spcPts val="1199"/>
              </a:spcAft>
              <a:buClr>
                <a:srgbClr val="000000"/>
              </a:buClr>
              <a:buSzPct val="45000"/>
              <a:buFont typeface="Wingdings" charset="2"/>
              <a:buChar char=""/>
            </a:pPr>
            <a:r>
              <a:rPr b="0" lang="en-US" sz="3600" spc="-1" strike="noStrike">
                <a:solidFill>
                  <a:srgbClr val="000000"/>
                </a:solidFill>
                <a:latin typeface="Arial"/>
                <a:ea typeface="Arial"/>
              </a:rPr>
              <a:t>Digital circuits can perform computations or control functions</a:t>
            </a:r>
            <a:endParaRPr b="0" lang="en-US" sz="3600" spc="-1" strike="noStrike">
              <a:solidFill>
                <a:srgbClr val="000000"/>
              </a:solidFill>
              <a:latin typeface="Arial"/>
            </a:endParaRPr>
          </a:p>
          <a:p>
            <a:pPr marL="945000" indent="-704160">
              <a:lnSpc>
                <a:spcPct val="100000"/>
              </a:lnSpc>
              <a:spcBef>
                <a:spcPts val="1417"/>
              </a:spcBef>
              <a:buClr>
                <a:srgbClr val="000000"/>
              </a:buClr>
              <a:buSzPct val="45000"/>
              <a:buFont typeface="Wingdings" charset="2"/>
              <a:buChar char=""/>
            </a:pPr>
            <a:r>
              <a:rPr b="0" lang="en-US" sz="3600" spc="-1" strike="noStrike">
                <a:solidFill>
                  <a:srgbClr val="ff0000"/>
                </a:solidFill>
                <a:latin typeface="Arial"/>
                <a:ea typeface="Arial"/>
              </a:rPr>
              <a:t>CMOS (complementary-symmetry metal-oxide semiconductor)           technology is popular because of its high speed and low power consumption</a:t>
            </a:r>
            <a:r>
              <a:rPr b="0" lang="en-US" sz="3600" spc="-1" strike="noStrike">
                <a:solidFill>
                  <a:srgbClr val="c9091e"/>
                </a:solidFill>
                <a:latin typeface="Arial"/>
                <a:ea typeface="Arial"/>
              </a:rPr>
              <a:t> </a:t>
            </a:r>
            <a:r>
              <a:rPr b="0" lang="en-US" sz="3600" spc="-1" strike="noStrike">
                <a:solidFill>
                  <a:srgbClr val="000000"/>
                </a:solidFill>
                <a:latin typeface="Arial"/>
                <a:ea typeface="Arial"/>
              </a:rPr>
              <a:t>(vs. TTL) </a:t>
            </a:r>
            <a:r>
              <a:rPr b="0" i="1" lang="en-US" sz="3600" spc="-1" strike="noStrike">
                <a:solidFill>
                  <a:srgbClr val="000000"/>
                </a:solidFill>
                <a:latin typeface="Arial"/>
                <a:ea typeface="Arial"/>
              </a:rPr>
              <a:t>- often Static Sensitive!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
          <p:cNvSpPr/>
          <p:nvPr/>
        </p:nvSpPr>
        <p:spPr>
          <a:xfrm>
            <a:off x="548280" y="456840"/>
            <a:ext cx="8955720" cy="352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G4B12 - What effect can strong signals from nearby transmitters have on an antenna analyzer?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Desensitization which can cause intermodulation products which interfere with impedance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Received power that interferes with SWR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Generation of harmonics which interfere with frequency readings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G4B13 - Which of the following can be measured with an antenna analyzer?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Front-to-back ratio of an antenna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Power output from a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Impedance of coaxial cable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Gain of a directional antenna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
          <p:cNvSpPr/>
          <p:nvPr/>
        </p:nvSpPr>
        <p:spPr>
          <a:xfrm>
            <a:off x="548280" y="456840"/>
            <a:ext cx="895572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G4B13 - Which of the following can be measured with an antenna analyzer?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Front-to-back ratio of an antenna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Power output from a transmitter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Impedance of coaxial cable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Gain of a directional antenna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8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9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91" name="CustomShape 6"/>
          <p:cNvSpPr/>
          <p:nvPr/>
        </p:nvSpPr>
        <p:spPr>
          <a:xfrm>
            <a:off x="360" y="1919520"/>
            <a:ext cx="10071720" cy="1614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5400" spc="-1" strike="noStrike">
                <a:solidFill>
                  <a:srgbClr val="000000"/>
                </a:solidFill>
                <a:latin typeface="Arial"/>
                <a:ea typeface="DejaVu Sans"/>
              </a:rPr>
              <a:t>Next Week</a:t>
            </a:r>
            <a:endParaRPr b="0" lang="en-US" sz="5400" spc="-1" strike="noStrike">
              <a:solidFill>
                <a:srgbClr val="000000"/>
              </a:solidFill>
              <a:latin typeface="Arial"/>
            </a:endParaRPr>
          </a:p>
          <a:p>
            <a:pPr algn="ctr">
              <a:lnSpc>
                <a:spcPct val="100000"/>
              </a:lnSpc>
            </a:pPr>
            <a:r>
              <a:rPr b="0" lang="en-US" sz="5400" spc="-1" strike="noStrike">
                <a:solidFill>
                  <a:srgbClr val="000000"/>
                </a:solidFill>
                <a:latin typeface="Arial"/>
                <a:ea typeface="DejaVu Sans"/>
              </a:rPr>
              <a:t>Chapters 5.1 – 5.4</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8"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Digital Logic Basics</a:t>
            </a:r>
            <a:endParaRPr b="0" lang="en-US" sz="4400" spc="-1" strike="noStrike">
              <a:solidFill>
                <a:srgbClr val="000000"/>
              </a:solidFill>
              <a:latin typeface="Arial"/>
            </a:endParaRPr>
          </a:p>
        </p:txBody>
      </p:sp>
      <p:sp>
        <p:nvSpPr>
          <p:cNvPr id="279"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92000"/>
          </a:bodyPr>
          <a:p>
            <a:pPr marL="407880" indent="-303480">
              <a:lnSpc>
                <a:spcPct val="100000"/>
              </a:lnSpc>
              <a:spcBef>
                <a:spcPts val="697"/>
              </a:spcBef>
              <a:buClr>
                <a:srgbClr val="000000"/>
              </a:buClr>
              <a:buSzPct val="45000"/>
              <a:buFont typeface="Wingdings" charset="2"/>
              <a:buChar char=""/>
            </a:pPr>
            <a:r>
              <a:rPr b="0" lang="en-US" sz="3200" spc="-1" strike="noStrike">
                <a:solidFill>
                  <a:srgbClr val="000000"/>
                </a:solidFill>
                <a:latin typeface="Arial"/>
                <a:ea typeface="Arial"/>
              </a:rPr>
              <a:t>The basic building blocks of digital circuits are    called </a:t>
            </a:r>
            <a:r>
              <a:rPr b="0" i="1" lang="en-US" sz="3200" spc="-1" strike="noStrike">
                <a:solidFill>
                  <a:srgbClr val="000000"/>
                </a:solidFill>
                <a:latin typeface="Arial"/>
                <a:ea typeface="Arial"/>
              </a:rPr>
              <a:t>gates</a:t>
            </a:r>
            <a:endParaRPr b="0" lang="en-US" sz="3200" spc="-1" strike="noStrike">
              <a:solidFill>
                <a:srgbClr val="000000"/>
              </a:solidFill>
              <a:latin typeface="Arial"/>
            </a:endParaRPr>
          </a:p>
          <a:p>
            <a:pPr lvl="1" marL="817200" indent="-303480">
              <a:lnSpc>
                <a:spcPct val="100000"/>
              </a:lnSpc>
              <a:spcBef>
                <a:spcPts val="1134"/>
              </a:spcBef>
              <a:buClr>
                <a:srgbClr val="000000"/>
              </a:buClr>
              <a:buSzPct val="75000"/>
              <a:buFont typeface="Symbol"/>
              <a:buChar char=""/>
            </a:pPr>
            <a:r>
              <a:rPr b="0" i="1" lang="en-US" sz="2600" spc="-1" strike="noStrike">
                <a:solidFill>
                  <a:srgbClr val="000000"/>
                </a:solidFill>
                <a:latin typeface="Arial"/>
                <a:ea typeface="Arial"/>
              </a:rPr>
              <a:t>Inversion</a:t>
            </a:r>
            <a:r>
              <a:rPr b="0" lang="en-US" sz="2600" spc="-1" strike="noStrike">
                <a:solidFill>
                  <a:srgbClr val="000000"/>
                </a:solidFill>
                <a:latin typeface="Arial"/>
                <a:ea typeface="Arial"/>
              </a:rPr>
              <a:t> (changing a 1 to a 0 and vice versa) </a:t>
            </a:r>
            <a:endParaRPr b="0" lang="en-US" sz="2600" spc="-1" strike="noStrike">
              <a:solidFill>
                <a:srgbClr val="000000"/>
              </a:solidFill>
              <a:latin typeface="Arial"/>
            </a:endParaRPr>
          </a:p>
          <a:p>
            <a:pPr lvl="1" marL="817200" indent="-303480">
              <a:lnSpc>
                <a:spcPct val="100000"/>
              </a:lnSpc>
              <a:spcBef>
                <a:spcPts val="1134"/>
              </a:spcBef>
              <a:buClr>
                <a:srgbClr val="000000"/>
              </a:buClr>
              <a:buSzPct val="75000"/>
              <a:buFont typeface="Symbol"/>
              <a:buChar char=""/>
            </a:pPr>
            <a:r>
              <a:rPr b="0" lang="en-US" sz="2600" spc="-1" strike="noStrike">
                <a:solidFill>
                  <a:srgbClr val="000000"/>
                </a:solidFill>
                <a:latin typeface="Arial"/>
                <a:ea typeface="Arial"/>
              </a:rPr>
              <a:t>OR and AND functions</a:t>
            </a:r>
            <a:endParaRPr b="0" lang="en-US" sz="2600" spc="-1" strike="noStrike">
              <a:solidFill>
                <a:srgbClr val="000000"/>
              </a:solidFill>
              <a:latin typeface="Arial"/>
            </a:endParaRPr>
          </a:p>
          <a:p>
            <a:pPr lvl="1" marL="817200" indent="-303480">
              <a:lnSpc>
                <a:spcPct val="100000"/>
              </a:lnSpc>
              <a:spcBef>
                <a:spcPts val="1134"/>
              </a:spcBef>
              <a:buClr>
                <a:srgbClr val="000000"/>
              </a:buClr>
              <a:buSzPct val="75000"/>
              <a:buFont typeface="Symbol"/>
              <a:buChar char=""/>
            </a:pPr>
            <a:r>
              <a:rPr b="0" lang="en-US" sz="2600" spc="-1" strike="noStrike">
                <a:solidFill>
                  <a:srgbClr val="000000"/>
                </a:solidFill>
                <a:latin typeface="Arial"/>
                <a:ea typeface="Arial"/>
              </a:rPr>
              <a:t>Inverted versions are NOR and NAND</a:t>
            </a:r>
            <a:endParaRPr b="0" lang="en-US" sz="2600" spc="-1" strike="noStrike">
              <a:solidFill>
                <a:srgbClr val="000000"/>
              </a:solidFill>
              <a:latin typeface="Arial"/>
            </a:endParaRPr>
          </a:p>
          <a:p>
            <a:pPr lvl="1" marL="817200" indent="-303480">
              <a:lnSpc>
                <a:spcPct val="100000"/>
              </a:lnSpc>
              <a:spcBef>
                <a:spcPts val="1134"/>
              </a:spcBef>
              <a:buClr>
                <a:srgbClr val="000000"/>
              </a:buClr>
              <a:buSzPct val="75000"/>
              <a:buFont typeface="Symbol"/>
              <a:buChar char=""/>
            </a:pPr>
            <a:r>
              <a:rPr b="0" lang="en-US" sz="2600" spc="-1" strike="noStrike">
                <a:solidFill>
                  <a:srgbClr val="000000"/>
                </a:solidFill>
                <a:latin typeface="Arial"/>
                <a:ea typeface="Arial"/>
              </a:rPr>
              <a:t>Truth tables explain the functions implemented by the     gates</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5" name="CustomShape 6"/>
          <p:cNvSpPr/>
          <p:nvPr/>
        </p:nvSpPr>
        <p:spPr>
          <a:xfrm>
            <a:off x="503640" y="1504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Digital Logic Basics</a:t>
            </a:r>
            <a:endParaRPr b="0" lang="en-US" sz="4400" spc="-1" strike="noStrike">
              <a:solidFill>
                <a:srgbClr val="000000"/>
              </a:solidFill>
              <a:latin typeface="Arial"/>
            </a:endParaRPr>
          </a:p>
        </p:txBody>
      </p:sp>
      <p:sp>
        <p:nvSpPr>
          <p:cNvPr id="286" name="CustomShape 7"/>
          <p:cNvSpPr/>
          <p:nvPr/>
        </p:nvSpPr>
        <p:spPr>
          <a:xfrm>
            <a:off x="0" y="1005480"/>
            <a:ext cx="10072800" cy="82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600" spc="-1" strike="noStrike">
                <a:solidFill>
                  <a:srgbClr val="c9091e"/>
                </a:solidFill>
                <a:latin typeface="Arial"/>
                <a:ea typeface="Arial"/>
              </a:rPr>
              <a:t>For a two input AND gate, the output is high</a:t>
            </a:r>
            <a:endParaRPr b="0" lang="en-US" sz="2600" spc="-1" strike="noStrike">
              <a:solidFill>
                <a:srgbClr val="000000"/>
              </a:solidFill>
              <a:latin typeface="Arial"/>
            </a:endParaRPr>
          </a:p>
          <a:p>
            <a:pPr algn="ctr">
              <a:lnSpc>
                <a:spcPct val="100000"/>
              </a:lnSpc>
            </a:pPr>
            <a:r>
              <a:rPr b="0" lang="en-US" sz="2600" spc="-1" strike="noStrike">
                <a:solidFill>
                  <a:srgbClr val="c9091e"/>
                </a:solidFill>
                <a:latin typeface="Arial"/>
                <a:ea typeface="Arial"/>
              </a:rPr>
              <a:t>only when both inputs are high</a:t>
            </a:r>
            <a:endParaRPr b="0" lang="en-US" sz="2600" spc="-1" strike="noStrike">
              <a:solidFill>
                <a:srgbClr val="000000"/>
              </a:solidFill>
              <a:latin typeface="Arial"/>
            </a:endParaRPr>
          </a:p>
        </p:txBody>
      </p:sp>
      <p:pic>
        <p:nvPicPr>
          <p:cNvPr id="287" name="" descr=""/>
          <p:cNvPicPr/>
          <p:nvPr/>
        </p:nvPicPr>
        <p:blipFill>
          <a:blip r:embed="rId1"/>
          <a:stretch/>
        </p:blipFill>
        <p:spPr>
          <a:xfrm>
            <a:off x="1976040" y="1983240"/>
            <a:ext cx="6158520" cy="2778840"/>
          </a:xfrm>
          <a:prstGeom prst="rect">
            <a:avLst/>
          </a:prstGeom>
          <a:ln w="0">
            <a:noFill/>
          </a:ln>
        </p:spPr>
      </p:pic>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0"/>
                      </p:stCondLst>
                      <p:childTnLst>
                        <p:par>
                          <p:cTn id="70" fill="hold">
                            <p:stCondLst>
                              <p:cond delay="0"/>
                            </p:stCondLst>
                            <p:childTnLst>
                              <p:par>
                                <p:cTn id="71" nodeType="withEffect" fill="hold" presetClass="entr" presetID="10">
                                  <p:stCondLst>
                                    <p:cond delay="0"/>
                                  </p:stCondLst>
                                  <p:childTnLst>
                                    <p:set>
                                      <p:cBhvr>
                                        <p:cTn id="72" dur="1" fill="hold">
                                          <p:stCondLst>
                                            <p:cond delay="0"/>
                                          </p:stCondLst>
                                        </p:cTn>
                                        <p:tgtEl>
                                          <p:spTgt spid="287"/>
                                        </p:tgtEl>
                                        <p:attrNameLst>
                                          <p:attrName>style.visibility</p:attrName>
                                        </p:attrNameLst>
                                      </p:cBhvr>
                                      <p:to>
                                        <p:strVal val="visible"/>
                                      </p:to>
                                    </p:set>
                                    <p:animEffect filter="fade" transition="in">
                                      <p:cBhvr additive="repl">
                                        <p:cTn id="73" dur="2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8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3" name="CustomShape 6"/>
          <p:cNvSpPr/>
          <p:nvPr/>
        </p:nvSpPr>
        <p:spPr>
          <a:xfrm>
            <a:off x="503640" y="1504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Digital Logic Basics</a:t>
            </a:r>
            <a:endParaRPr b="0" lang="en-US" sz="4400" spc="-1" strike="noStrike">
              <a:solidFill>
                <a:srgbClr val="000000"/>
              </a:solidFill>
              <a:latin typeface="Arial"/>
            </a:endParaRPr>
          </a:p>
        </p:txBody>
      </p:sp>
      <p:sp>
        <p:nvSpPr>
          <p:cNvPr id="294" name="CustomShape 7"/>
          <p:cNvSpPr/>
          <p:nvPr/>
        </p:nvSpPr>
        <p:spPr>
          <a:xfrm>
            <a:off x="0" y="1005480"/>
            <a:ext cx="10072800" cy="824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600" spc="-1" strike="noStrike">
                <a:solidFill>
                  <a:srgbClr val="c9091e"/>
                </a:solidFill>
                <a:latin typeface="Arial"/>
                <a:ea typeface="Arial"/>
              </a:rPr>
              <a:t>For a two input NOR gate, the output is low </a:t>
            </a:r>
            <a:endParaRPr b="0" lang="en-US" sz="2600" spc="-1" strike="noStrike">
              <a:solidFill>
                <a:srgbClr val="000000"/>
              </a:solidFill>
              <a:latin typeface="Arial"/>
            </a:endParaRPr>
          </a:p>
          <a:p>
            <a:pPr algn="ctr">
              <a:lnSpc>
                <a:spcPct val="100000"/>
              </a:lnSpc>
            </a:pPr>
            <a:r>
              <a:rPr b="0" lang="en-US" sz="2600" spc="-1" strike="noStrike">
                <a:solidFill>
                  <a:srgbClr val="c9091e"/>
                </a:solidFill>
                <a:latin typeface="Arial"/>
                <a:ea typeface="Arial"/>
              </a:rPr>
              <a:t>when either or both inputs are high. </a:t>
            </a:r>
            <a:endParaRPr b="0" lang="en-US" sz="2600" spc="-1" strike="noStrike">
              <a:solidFill>
                <a:srgbClr val="000000"/>
              </a:solidFill>
              <a:latin typeface="Arial"/>
            </a:endParaRPr>
          </a:p>
        </p:txBody>
      </p:sp>
      <p:pic>
        <p:nvPicPr>
          <p:cNvPr id="295" name="" descr=""/>
          <p:cNvPicPr/>
          <p:nvPr/>
        </p:nvPicPr>
        <p:blipFill>
          <a:blip r:embed="rId1"/>
          <a:stretch/>
        </p:blipFill>
        <p:spPr>
          <a:xfrm>
            <a:off x="1919160" y="1923840"/>
            <a:ext cx="6165360" cy="2825640"/>
          </a:xfrm>
          <a:prstGeom prst="rect">
            <a:avLst/>
          </a:prstGeom>
          <a:ln w="0">
            <a:noFill/>
          </a:ln>
        </p:spPr>
      </p:pic>
    </p:spTree>
  </p:cSld>
  <mc:AlternateContent>
    <mc:Choice Requires="p14">
      <p:transition spd="slow" p14:dur="2000"/>
    </mc:Choice>
    <mc:Fallback>
      <p:transition spd="slow"/>
    </mc:Fallback>
  </mc:AlternateContent>
  <p:timing>
    <p:tnLst>
      <p:par>
        <p:cTn id="74" dur="indefinite" restart="never" nodeType="tmRoot">
          <p:childTnLst>
            <p:seq>
              <p:cTn id="75" dur="indefinite" nodeType="mainSeq">
                <p:childTnLst>
                  <p:par>
                    <p:cTn id="76" fill="hold">
                      <p:stCondLst>
                        <p:cond delay="0"/>
                      </p:stCondLst>
                      <p:childTnLst>
                        <p:par>
                          <p:cTn id="77" fill="hold">
                            <p:stCondLst>
                              <p:cond delay="0"/>
                            </p:stCondLst>
                            <p:childTnLst>
                              <p:par>
                                <p:cTn id="78" nodeType="withEffect" fill="hold" presetClass="entr" presetID="10">
                                  <p:stCondLst>
                                    <p:cond delay="0"/>
                                  </p:stCondLst>
                                  <p:childTnLst>
                                    <p:set>
                                      <p:cBhvr>
                                        <p:cTn id="79" dur="1" fill="hold">
                                          <p:stCondLst>
                                            <p:cond delay="0"/>
                                          </p:stCondLst>
                                        </p:cTn>
                                        <p:tgtEl>
                                          <p:spTgt spid="295"/>
                                        </p:tgtEl>
                                        <p:attrNameLst>
                                          <p:attrName>style.visibility</p:attrName>
                                        </p:attrNameLst>
                                      </p:cBhvr>
                                      <p:to>
                                        <p:strVal val="visible"/>
                                      </p:to>
                                    </p:set>
                                    <p:animEffect filter="fade" transition="in">
                                      <p:cBhvr additive="repl">
                                        <p:cTn id="80" dur="2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1" name="CustomShape 6"/>
          <p:cNvSpPr/>
          <p:nvPr/>
        </p:nvSpPr>
        <p:spPr>
          <a:xfrm>
            <a:off x="503640" y="1504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Digital Logic Basics</a:t>
            </a:r>
            <a:endParaRPr b="0" lang="en-US" sz="4400" spc="-1" strike="noStrike">
              <a:solidFill>
                <a:srgbClr val="000000"/>
              </a:solidFill>
              <a:latin typeface="Arial"/>
            </a:endParaRPr>
          </a:p>
        </p:txBody>
      </p:sp>
      <p:sp>
        <p:nvSpPr>
          <p:cNvPr id="302" name="CustomShape 7"/>
          <p:cNvSpPr/>
          <p:nvPr/>
        </p:nvSpPr>
        <p:spPr>
          <a:xfrm>
            <a:off x="503640" y="1008720"/>
            <a:ext cx="9064440" cy="3283920"/>
          </a:xfrm>
          <a:prstGeom prst="rect">
            <a:avLst/>
          </a:prstGeom>
          <a:noFill/>
          <a:ln w="0">
            <a:noFill/>
          </a:ln>
        </p:spPr>
        <p:style>
          <a:lnRef idx="0"/>
          <a:fillRef idx="0"/>
          <a:effectRef idx="0"/>
          <a:fontRef idx="minor"/>
        </p:style>
        <p:txBody>
          <a:bodyPr lIns="0" rIns="0" tIns="0" bIns="0" anchor="t">
            <a:normAutofit fontScale="74000"/>
          </a:bodyPr>
          <a:p>
            <a:pPr marL="601200" indent="-447840">
              <a:lnSpc>
                <a:spcPct val="100000"/>
              </a:lnSpc>
              <a:spcBef>
                <a:spcPts val="598"/>
              </a:spcBef>
              <a:spcAft>
                <a:spcPts val="598"/>
              </a:spcAft>
              <a:buClr>
                <a:srgbClr val="000000"/>
              </a:buClr>
              <a:buSzPct val="45000"/>
              <a:buFont typeface="Wingdings" charset="2"/>
              <a:buChar char=""/>
            </a:pPr>
            <a:r>
              <a:rPr b="0" lang="en-US" sz="2800" spc="-1" strike="noStrike">
                <a:solidFill>
                  <a:srgbClr val="000000"/>
                </a:solidFill>
                <a:latin typeface="Arial"/>
                <a:ea typeface="Arial"/>
              </a:rPr>
              <a:t>Flip-flop – has 2 stable output states (Hi, Lo) - when pulsed by the clock output O changes to whatever logic level is present at input D</a:t>
            </a:r>
            <a:endParaRPr b="0" lang="en-US" sz="2800" spc="-1" strike="noStrike">
              <a:solidFill>
                <a:srgbClr val="000000"/>
              </a:solidFill>
              <a:latin typeface="Arial"/>
            </a:endParaRPr>
          </a:p>
          <a:p>
            <a:pPr marL="601200" indent="-447840">
              <a:lnSpc>
                <a:spcPct val="100000"/>
              </a:lnSpc>
              <a:spcBef>
                <a:spcPts val="598"/>
              </a:spcBef>
              <a:spcAft>
                <a:spcPts val="598"/>
              </a:spcAft>
              <a:buClr>
                <a:srgbClr val="000000"/>
              </a:buClr>
              <a:buSzPct val="45000"/>
              <a:buFont typeface="Wingdings" charset="2"/>
              <a:buChar char=""/>
            </a:pPr>
            <a:r>
              <a:rPr b="0" lang="en-US" sz="2800" spc="-1" strike="noStrike">
                <a:solidFill>
                  <a:srgbClr val="000000"/>
                </a:solidFill>
                <a:latin typeface="Arial"/>
                <a:ea typeface="Arial"/>
              </a:rPr>
              <a:t>Sequential logic – built on flip-flops feeding other flip-flo`ps (used in      counters)</a:t>
            </a:r>
            <a:endParaRPr b="0" lang="en-US" sz="2800" spc="-1" strike="noStrike">
              <a:solidFill>
                <a:srgbClr val="000000"/>
              </a:solidFill>
              <a:latin typeface="Arial"/>
            </a:endParaRPr>
          </a:p>
          <a:p>
            <a:pPr marL="601200" indent="-447840">
              <a:lnSpc>
                <a:spcPct val="100000"/>
              </a:lnSpc>
              <a:spcBef>
                <a:spcPts val="598"/>
              </a:spcBef>
              <a:spcAft>
                <a:spcPts val="598"/>
              </a:spcAft>
              <a:buClr>
                <a:srgbClr val="000000"/>
              </a:buClr>
              <a:buSzPct val="45000"/>
              <a:buFont typeface="Wingdings" charset="2"/>
              <a:buChar char=""/>
            </a:pPr>
            <a:r>
              <a:rPr b="0" lang="en-US" sz="2800" spc="-1" strike="noStrike">
                <a:solidFill>
                  <a:srgbClr val="000000"/>
                </a:solidFill>
                <a:latin typeface="Arial"/>
                <a:ea typeface="Arial"/>
              </a:rPr>
              <a:t>Examples :</a:t>
            </a:r>
            <a:r>
              <a:rPr b="0" lang="en-US" sz="2800" spc="-1" strike="noStrike">
                <a:solidFill>
                  <a:srgbClr val="c9091e"/>
                </a:solidFill>
                <a:latin typeface="Arial"/>
                <a:ea typeface="Arial"/>
              </a:rPr>
              <a:t> A 3-bit counter (one with 3 flip-flops)  can count 2</a:t>
            </a:r>
            <a:r>
              <a:rPr b="0" lang="en-US" sz="2800" spc="-1" strike="noStrike" baseline="30000">
                <a:solidFill>
                  <a:srgbClr val="c9091e"/>
                </a:solidFill>
                <a:latin typeface="Arial"/>
                <a:ea typeface="Arial"/>
              </a:rPr>
              <a:t>3</a:t>
            </a:r>
            <a:r>
              <a:rPr b="0" lang="en-US" sz="2800" spc="-1" strike="noStrike">
                <a:solidFill>
                  <a:srgbClr val="c9091e"/>
                </a:solidFill>
                <a:latin typeface="Arial"/>
                <a:ea typeface="Arial"/>
              </a:rPr>
              <a:t> = 8        different states - </a:t>
            </a:r>
            <a:r>
              <a:rPr b="0" lang="en-US" sz="2800" spc="-1" strike="noStrike">
                <a:solidFill>
                  <a:srgbClr val="000000"/>
                </a:solidFill>
                <a:latin typeface="Arial"/>
                <a:ea typeface="Arial"/>
              </a:rPr>
              <a:t>a 4-bit counter (one with 4 flip-flops, shown below) can count 2</a:t>
            </a:r>
            <a:r>
              <a:rPr b="0" lang="en-US" sz="2800" spc="-1" strike="noStrike" baseline="30000">
                <a:solidFill>
                  <a:srgbClr val="000000"/>
                </a:solidFill>
                <a:latin typeface="Arial"/>
                <a:ea typeface="Arial"/>
              </a:rPr>
              <a:t>4</a:t>
            </a:r>
            <a:r>
              <a:rPr b="0" lang="en-US" sz="2800" spc="-1" strike="noStrike">
                <a:solidFill>
                  <a:srgbClr val="000000"/>
                </a:solidFill>
                <a:latin typeface="Arial"/>
                <a:ea typeface="Arial"/>
              </a:rPr>
              <a:t> = 16 different states</a:t>
            </a:r>
            <a:endParaRPr b="0" lang="en-US" sz="2800" spc="-1" strike="noStrike">
              <a:solidFill>
                <a:srgbClr val="000000"/>
              </a:solidFill>
              <a:latin typeface="Arial"/>
            </a:endParaRPr>
          </a:p>
          <a:p>
            <a:pPr marL="601200" indent="-447840">
              <a:lnSpc>
                <a:spcPct val="100000"/>
              </a:lnSpc>
              <a:spcBef>
                <a:spcPts val="1417"/>
              </a:spcBef>
              <a:buClr>
                <a:srgbClr val="000000"/>
              </a:buClr>
              <a:buSzPct val="45000"/>
              <a:buFont typeface="Wingdings" charset="2"/>
              <a:buChar char=""/>
            </a:pPr>
            <a:r>
              <a:rPr b="0" lang="en-US" sz="2800" spc="-1" strike="noStrike">
                <a:solidFill>
                  <a:srgbClr val="c9091e"/>
                </a:solidFill>
                <a:latin typeface="Arial"/>
                <a:ea typeface="Arial"/>
              </a:rPr>
              <a:t>Shift register – a clocked array of circuits that passes data in steps      along the array</a:t>
            </a:r>
            <a:endParaRPr b="0" lang="en-US" sz="2800" spc="-1" strike="noStrike">
              <a:solidFill>
                <a:srgbClr val="000000"/>
              </a:solidFill>
              <a:latin typeface="Arial"/>
            </a:endParaRPr>
          </a:p>
        </p:txBody>
      </p:sp>
      <p:pic>
        <p:nvPicPr>
          <p:cNvPr id="303" name="" descr=""/>
          <p:cNvPicPr/>
          <p:nvPr/>
        </p:nvPicPr>
        <p:blipFill>
          <a:blip r:embed="rId1"/>
          <a:stretch/>
        </p:blipFill>
        <p:spPr>
          <a:xfrm>
            <a:off x="4935600" y="4022280"/>
            <a:ext cx="3286440" cy="1118520"/>
          </a:xfrm>
          <a:prstGeom prst="rect">
            <a:avLst/>
          </a:prstGeom>
          <a:ln w="0">
            <a:noFill/>
          </a:ln>
        </p:spPr>
      </p:pic>
      <p:sp>
        <p:nvSpPr>
          <p:cNvPr id="304" name="CustomShape 8"/>
          <p:cNvSpPr/>
          <p:nvPr/>
        </p:nvSpPr>
        <p:spPr>
          <a:xfrm>
            <a:off x="5484240" y="5144760"/>
            <a:ext cx="3286440" cy="369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 </a:t>
            </a:r>
            <a:r>
              <a:rPr b="0" lang="en-US" sz="2000" spc="-1" strike="noStrike">
                <a:solidFill>
                  <a:srgbClr val="000000"/>
                </a:solidFill>
                <a:latin typeface="Arial"/>
                <a:ea typeface="DejaVu Sans"/>
              </a:rPr>
              <a:t>2</a:t>
            </a:r>
            <a:r>
              <a:rPr b="0" lang="en-US" sz="2000" spc="-1" strike="noStrike" baseline="30000">
                <a:solidFill>
                  <a:srgbClr val="000000"/>
                </a:solidFill>
                <a:latin typeface="Arial"/>
                <a:ea typeface="DejaVu Sans"/>
              </a:rPr>
              <a:t>3</a:t>
            </a:r>
            <a:r>
              <a:rPr b="0" lang="en-US" sz="2000" spc="-1" strike="noStrike">
                <a:solidFill>
                  <a:srgbClr val="000000"/>
                </a:solidFill>
                <a:latin typeface="Arial"/>
                <a:ea typeface="DejaVu Sans"/>
              </a:rPr>
              <a:t>       2</a:t>
            </a:r>
            <a:r>
              <a:rPr b="0" lang="en-US" sz="2000" spc="-1" strike="noStrike" baseline="30000">
                <a:solidFill>
                  <a:srgbClr val="000000"/>
                </a:solidFill>
                <a:latin typeface="Arial"/>
                <a:ea typeface="DejaVu Sans"/>
              </a:rPr>
              <a:t>2</a:t>
            </a:r>
            <a:r>
              <a:rPr b="0" lang="en-US" sz="2000" spc="-1" strike="noStrike">
                <a:solidFill>
                  <a:srgbClr val="000000"/>
                </a:solidFill>
                <a:latin typeface="Arial"/>
                <a:ea typeface="DejaVu Sans"/>
              </a:rPr>
              <a:t>      2</a:t>
            </a:r>
            <a:r>
              <a:rPr b="0" lang="en-US" sz="2000" spc="-1" strike="noStrike" baseline="30000">
                <a:solidFill>
                  <a:srgbClr val="000000"/>
                </a:solidFill>
                <a:latin typeface="Arial"/>
                <a:ea typeface="DejaVu Sans"/>
              </a:rPr>
              <a:t>1</a:t>
            </a:r>
            <a:r>
              <a:rPr b="0" lang="en-US" sz="2000" spc="-1" strike="noStrike">
                <a:solidFill>
                  <a:srgbClr val="000000"/>
                </a:solidFill>
                <a:latin typeface="Arial"/>
                <a:ea typeface="DejaVu Sans"/>
              </a:rPr>
              <a:t>       2</a:t>
            </a:r>
            <a:r>
              <a:rPr b="0" lang="en-US" sz="2000" spc="-1" strike="noStrike" baseline="30000">
                <a:solidFill>
                  <a:srgbClr val="000000"/>
                </a:solidFill>
                <a:latin typeface="Arial"/>
                <a:ea typeface="DejaVu Sans"/>
              </a:rPr>
              <a:t>0</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0"/>
                      </p:stCondLst>
                      <p:childTnLst>
                        <p:par>
                          <p:cTn id="84" fill="hold">
                            <p:stCondLst>
                              <p:cond delay="0"/>
                            </p:stCondLst>
                            <p:childTnLst>
                              <p:par>
                                <p:cTn id="85" nodeType="withEffect" fill="hold" presetClass="entr" presetID="10">
                                  <p:stCondLst>
                                    <p:cond delay="2000"/>
                                  </p:stCondLst>
                                  <p:childTnLst>
                                    <p:set>
                                      <p:cBhvr>
                                        <p:cTn id="86" dur="1" fill="hold">
                                          <p:stCondLst>
                                            <p:cond delay="0"/>
                                          </p:stCondLst>
                                        </p:cTn>
                                        <p:tgtEl>
                                          <p:spTgt spid="303"/>
                                        </p:tgtEl>
                                        <p:attrNameLst>
                                          <p:attrName>style.visibility</p:attrName>
                                        </p:attrNameLst>
                                      </p:cBhvr>
                                      <p:to>
                                        <p:strVal val="visible"/>
                                      </p:to>
                                    </p:set>
                                    <p:animEffect filter="fade" transition="in">
                                      <p:cBhvr additive="repl">
                                        <p:cTn id="87" dur="2000"/>
                                        <p:tgtEl>
                                          <p:spTgt spid="303"/>
                                        </p:tgtEl>
                                      </p:cBhvr>
                                    </p:animEffect>
                                  </p:childTnLst>
                                </p:cTn>
                              </p:par>
                              <p:par>
                                <p:cTn id="88" nodeType="withEffect" fill="hold" presetClass="entr" presetID="10">
                                  <p:stCondLst>
                                    <p:cond delay="2000"/>
                                  </p:stCondLst>
                                  <p:childTnLst>
                                    <p:set>
                                      <p:cBhvr>
                                        <p:cTn id="89" dur="1" fill="hold">
                                          <p:stCondLst>
                                            <p:cond delay="0"/>
                                          </p:stCondLst>
                                        </p:cTn>
                                        <p:tgtEl>
                                          <p:spTgt spid="304">
                                            <p:txEl>
                                              <p:pRg st="0" end="0"/>
                                            </p:txEl>
                                          </p:spTgt>
                                        </p:tgtEl>
                                        <p:attrNameLst>
                                          <p:attrName>style.visibility</p:attrName>
                                        </p:attrNameLst>
                                      </p:cBhvr>
                                      <p:to>
                                        <p:strVal val="visible"/>
                                      </p:to>
                                    </p:set>
                                    <p:animEffect filter="fade" transition="in">
                                      <p:cBhvr additive="repl">
                                        <p:cTn id="90" dur="2000"/>
                                        <p:tgtEl>
                                          <p:spTgt spid="30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6"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7"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8"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9"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0"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RF Integrated Circuits</a:t>
            </a:r>
            <a:endParaRPr b="0" lang="en-US" sz="4400" spc="-1" strike="noStrike">
              <a:solidFill>
                <a:srgbClr val="000000"/>
              </a:solidFill>
              <a:latin typeface="Arial"/>
            </a:endParaRPr>
          </a:p>
        </p:txBody>
      </p:sp>
      <p:sp>
        <p:nvSpPr>
          <p:cNvPr id="311"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84000"/>
          </a:bodyPr>
          <a:p>
            <a:pPr marL="440280" indent="-327960">
              <a:lnSpc>
                <a:spcPct val="100000"/>
              </a:lnSpc>
              <a:spcBef>
                <a:spcPts val="598"/>
              </a:spcBef>
              <a:spcAft>
                <a:spcPts val="598"/>
              </a:spcAft>
              <a:buClr>
                <a:srgbClr val="000000"/>
              </a:buClr>
              <a:buSzPct val="45000"/>
              <a:buFont typeface="Wingdings" charset="2"/>
              <a:buChar char=""/>
            </a:pPr>
            <a:r>
              <a:rPr b="0" lang="en-US" sz="2800" spc="-1" strike="noStrike">
                <a:solidFill>
                  <a:srgbClr val="000000"/>
                </a:solidFill>
                <a:latin typeface="Arial"/>
                <a:ea typeface="Arial"/>
              </a:rPr>
              <a:t>RF ICs are designed for functions commonly used for </a:t>
            </a:r>
            <a:r>
              <a:rPr b="0" i="1" lang="en-US" sz="2800" spc="-1" strike="noStrike">
                <a:solidFill>
                  <a:srgbClr val="000000"/>
                </a:solidFill>
                <a:latin typeface="Arial"/>
                <a:ea typeface="Arial"/>
              </a:rPr>
              <a:t>radio      frequencies</a:t>
            </a:r>
            <a:endParaRPr b="0" lang="en-US" sz="2800" spc="-1" strike="noStrike">
              <a:solidFill>
                <a:srgbClr val="000000"/>
              </a:solidFill>
              <a:latin typeface="Arial"/>
            </a:endParaRPr>
          </a:p>
          <a:p>
            <a:pPr marL="440280" indent="-32796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Low-level high-gain amplifiers</a:t>
            </a:r>
            <a:endParaRPr b="0" lang="en-US" sz="2400" spc="-1" strike="noStrike">
              <a:solidFill>
                <a:srgbClr val="000000"/>
              </a:solidFill>
              <a:latin typeface="Arial"/>
            </a:endParaRPr>
          </a:p>
          <a:p>
            <a:pPr marL="440280" indent="-32796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Mixers</a:t>
            </a:r>
            <a:endParaRPr b="0" lang="en-US" sz="2400" spc="-1" strike="noStrike">
              <a:solidFill>
                <a:srgbClr val="000000"/>
              </a:solidFill>
              <a:latin typeface="Arial"/>
            </a:endParaRPr>
          </a:p>
          <a:p>
            <a:pPr marL="440280" indent="-32796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Modulators and demodulators</a:t>
            </a:r>
            <a:endParaRPr b="0" lang="en-US" sz="2400" spc="-1" strike="noStrike">
              <a:solidFill>
                <a:srgbClr val="000000"/>
              </a:solidFill>
              <a:latin typeface="Arial"/>
            </a:endParaRPr>
          </a:p>
          <a:p>
            <a:pPr marL="440280" indent="-32796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Filters</a:t>
            </a:r>
            <a:endParaRPr b="0" lang="en-US" sz="2400" spc="-1" strike="noStrike">
              <a:solidFill>
                <a:srgbClr val="000000"/>
              </a:solidFill>
              <a:latin typeface="Arial"/>
            </a:endParaRPr>
          </a:p>
          <a:p>
            <a:pPr marL="440280" indent="-327960">
              <a:lnSpc>
                <a:spcPct val="100000"/>
              </a:lnSpc>
              <a:spcBef>
                <a:spcPts val="1417"/>
              </a:spcBef>
              <a:buClr>
                <a:srgbClr val="000000"/>
              </a:buClr>
              <a:buSzPct val="45000"/>
              <a:buFont typeface="Wingdings" charset="2"/>
              <a:buChar char=""/>
            </a:pPr>
            <a:r>
              <a:rPr b="0" lang="en-US" sz="2400" spc="-1" strike="noStrike">
                <a:solidFill>
                  <a:srgbClr val="c9091e"/>
                </a:solidFill>
                <a:latin typeface="Arial"/>
                <a:ea typeface="Arial"/>
              </a:rPr>
              <a:t>MMIC (monolithic microwave integrated circuit) - designed to work           through microwave frequencies</a:t>
            </a:r>
            <a:endParaRPr b="0" lang="en-US" sz="2400" spc="-1" strike="noStrike">
              <a:solidFill>
                <a:srgbClr val="000000"/>
              </a:solidFill>
              <a:latin typeface="Arial"/>
            </a:endParaRPr>
          </a:p>
        </p:txBody>
      </p:sp>
      <p:pic>
        <p:nvPicPr>
          <p:cNvPr id="312" name="" descr=""/>
          <p:cNvPicPr/>
          <p:nvPr/>
        </p:nvPicPr>
        <p:blipFill>
          <a:blip r:embed="rId1"/>
          <a:stretch/>
        </p:blipFill>
        <p:spPr>
          <a:xfrm>
            <a:off x="6215400" y="1929240"/>
            <a:ext cx="2800080" cy="1814760"/>
          </a:xfrm>
          <a:prstGeom prst="rect">
            <a:avLst/>
          </a:prstGeom>
          <a:ln w="0">
            <a:noFill/>
          </a:ln>
        </p:spPr>
      </p:pic>
      <p:sp>
        <p:nvSpPr>
          <p:cNvPr id="313" name="Line 8"/>
          <p:cNvSpPr/>
          <p:nvPr/>
        </p:nvSpPr>
        <p:spPr>
          <a:xfrm flipV="1">
            <a:off x="1736640" y="3382200"/>
            <a:ext cx="4295880" cy="640080"/>
          </a:xfrm>
          <a:prstGeom prst="line">
            <a:avLst/>
          </a:prstGeom>
          <a:ln w="0">
            <a:solidFill>
              <a:srgbClr val="ff0000"/>
            </a:solidFill>
            <a:tailEnd len="med" type="triangle" w="med"/>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0"/>
                      </p:stCondLst>
                      <p:childTnLst>
                        <p:par>
                          <p:cTn id="94" fill="hold">
                            <p:stCondLst>
                              <p:cond delay="0"/>
                            </p:stCondLst>
                            <p:childTnLst>
                              <p:par>
                                <p:cTn id="95" nodeType="withEffect" fill="hold" presetClass="entr" presetID="10">
                                  <p:stCondLst>
                                    <p:cond delay="5000"/>
                                  </p:stCondLst>
                                  <p:childTnLst>
                                    <p:set>
                                      <p:cBhvr>
                                        <p:cTn id="96" dur="1" fill="hold">
                                          <p:stCondLst>
                                            <p:cond delay="0"/>
                                          </p:stCondLst>
                                        </p:cTn>
                                        <p:tgtEl>
                                          <p:spTgt spid="313"/>
                                        </p:tgtEl>
                                        <p:attrNameLst>
                                          <p:attrName>style.visibility</p:attrName>
                                        </p:attrNameLst>
                                      </p:cBhvr>
                                      <p:to>
                                        <p:strVal val="visible"/>
                                      </p:to>
                                    </p:set>
                                    <p:animEffect filter="fade" transition="in">
                                      <p:cBhvr additive="repl">
                                        <p:cTn id="97" dur="2000"/>
                                        <p:tgtEl>
                                          <p:spTgt spid="313"/>
                                        </p:tgtEl>
                                      </p:cBhvr>
                                    </p:animEffect>
                                  </p:childTnLst>
                                </p:cTn>
                              </p:par>
                              <p:par>
                                <p:cTn id="98" nodeType="withEffect" fill="hold" presetClass="entr" presetID="10">
                                  <p:stCondLst>
                                    <p:cond delay="5000"/>
                                  </p:stCondLst>
                                  <p:childTnLst>
                                    <p:set>
                                      <p:cBhvr>
                                        <p:cTn id="99" dur="1" fill="hold">
                                          <p:stCondLst>
                                            <p:cond delay="0"/>
                                          </p:stCondLst>
                                        </p:cTn>
                                        <p:tgtEl>
                                          <p:spTgt spid="312"/>
                                        </p:tgtEl>
                                        <p:attrNameLst>
                                          <p:attrName>style.visibility</p:attrName>
                                        </p:attrNameLst>
                                      </p:cBhvr>
                                      <p:to>
                                        <p:strVal val="visible"/>
                                      </p:to>
                                    </p:set>
                                    <p:animEffect filter="fade" transition="in">
                                      <p:cBhvr additive="repl">
                                        <p:cTn id="100" dur="2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7" name="CustomShape 6"/>
          <p:cNvSpPr/>
          <p:nvPr/>
        </p:nvSpPr>
        <p:spPr>
          <a:xfrm>
            <a:off x="503640" y="225720"/>
            <a:ext cx="906408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Atomic Structure</a:t>
            </a:r>
            <a:endParaRPr b="0" lang="en-US" sz="4400" spc="-1" strike="noStrike">
              <a:solidFill>
                <a:srgbClr val="000000"/>
              </a:solidFill>
              <a:latin typeface="Arial"/>
            </a:endParaRPr>
          </a:p>
        </p:txBody>
      </p:sp>
      <p:pic>
        <p:nvPicPr>
          <p:cNvPr id="168" name="Picture 4" descr="Atomic Structure"/>
          <p:cNvPicPr/>
          <p:nvPr/>
        </p:nvPicPr>
        <p:blipFill>
          <a:blip r:embed="rId1"/>
          <a:stretch/>
        </p:blipFill>
        <p:spPr>
          <a:xfrm>
            <a:off x="914040" y="965880"/>
            <a:ext cx="4381920" cy="3874680"/>
          </a:xfrm>
          <a:prstGeom prst="rect">
            <a:avLst/>
          </a:prstGeom>
          <a:ln w="0">
            <a:noFill/>
          </a:ln>
        </p:spPr>
      </p:pic>
      <p:pic>
        <p:nvPicPr>
          <p:cNvPr id="169" name="Picture 1" descr="Valence Shells"/>
          <p:cNvPicPr/>
          <p:nvPr/>
        </p:nvPicPr>
        <p:blipFill>
          <a:blip r:embed="rId2"/>
          <a:stretch/>
        </p:blipFill>
        <p:spPr>
          <a:xfrm>
            <a:off x="5234760" y="1183320"/>
            <a:ext cx="3793320" cy="3642120"/>
          </a:xfrm>
          <a:prstGeom prst="rect">
            <a:avLst/>
          </a:prstGeom>
          <a:ln w="0">
            <a:noFill/>
          </a:ln>
        </p:spPr>
      </p:pic>
      <p:sp>
        <p:nvSpPr>
          <p:cNvPr id="170" name="CustomShape 7"/>
          <p:cNvSpPr/>
          <p:nvPr/>
        </p:nvSpPr>
        <p:spPr>
          <a:xfrm>
            <a:off x="3876480" y="4986360"/>
            <a:ext cx="5533920" cy="59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The number of Protons = the number of Electrons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childTnLst>
                                    <p:set>
                                      <p:cBhvr>
                                        <p:cTn id="6" dur="1" fill="hold">
                                          <p:stCondLst>
                                            <p:cond delay="0"/>
                                          </p:stCondLst>
                                        </p:cTn>
                                        <p:tgtEl>
                                          <p:spTgt spid="170">
                                            <p:txEl>
                                              <p:pRg st="0" end="0"/>
                                            </p:txEl>
                                          </p:spTgt>
                                        </p:tgtEl>
                                        <p:attrNameLst>
                                          <p:attrName>style.visibility</p:attrName>
                                        </p:attrNameLst>
                                      </p:cBhvr>
                                      <p:to>
                                        <p:strVal val="visible"/>
                                      </p:to>
                                    </p:set>
                                    <p:animEffect filter="fade" transition="in">
                                      <p:cBhvr additive="repl">
                                        <p:cTn id="7" dur="2000"/>
                                        <p:tgtEl>
                                          <p:spTgt spid="170">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5"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6"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7"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8"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9"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Microprocessors &amp; Components</a:t>
            </a:r>
            <a:endParaRPr b="0" lang="en-US" sz="4400" spc="-1" strike="noStrike">
              <a:solidFill>
                <a:srgbClr val="000000"/>
              </a:solidFill>
              <a:latin typeface="Arial"/>
            </a:endParaRPr>
          </a:p>
        </p:txBody>
      </p:sp>
      <p:sp>
        <p:nvSpPr>
          <p:cNvPr id="320"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74000"/>
          </a:bodyPr>
          <a:p>
            <a:pPr marL="626040" indent="-46620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A microprocessor (AKA microcontroller) is a computer on a     single Integrated Circuit</a:t>
            </a:r>
            <a:endParaRPr b="0" lang="en-US" sz="3200" spc="-1" strike="noStrike">
              <a:solidFill>
                <a:srgbClr val="000000"/>
              </a:solidFill>
              <a:latin typeface="Arial"/>
            </a:endParaRPr>
          </a:p>
          <a:p>
            <a:pPr marL="626040" indent="-46620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Capable of performing billions of instructions per second using combinations of digital logic gates</a:t>
            </a:r>
            <a:endParaRPr b="0" lang="en-US" sz="3200" spc="-1" strike="noStrike">
              <a:solidFill>
                <a:srgbClr val="000000"/>
              </a:solidFill>
              <a:latin typeface="Arial"/>
            </a:endParaRPr>
          </a:p>
          <a:p>
            <a:pPr marL="626040" indent="-46620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Has parallel and serial input-output ports, counters and timers</a:t>
            </a:r>
            <a:endParaRPr b="0" lang="en-US" sz="3200" spc="-1" strike="noStrike">
              <a:solidFill>
                <a:srgbClr val="000000"/>
              </a:solidFill>
              <a:latin typeface="Arial"/>
            </a:endParaRPr>
          </a:p>
          <a:p>
            <a:pPr marL="626040" indent="-46620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Most are built from CMOS logic components</a:t>
            </a:r>
            <a:endParaRPr b="0" lang="en-US" sz="3200" spc="-1" strike="noStrike">
              <a:solidFill>
                <a:srgbClr val="000000"/>
              </a:solidFill>
              <a:latin typeface="Arial"/>
            </a:endParaRPr>
          </a:p>
          <a:p>
            <a:pPr marL="626040" indent="-46620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A microprocessor can replace complex digital circuitry</a:t>
            </a:r>
            <a:endParaRPr b="0" lang="en-US" sz="2600" spc="-1" strike="noStrike">
              <a:solidFill>
                <a:srgbClr val="000000"/>
              </a:solidFill>
              <a:latin typeface="Arial"/>
            </a:endParaRPr>
          </a:p>
        </p:txBody>
      </p:sp>
      <p:pic>
        <p:nvPicPr>
          <p:cNvPr id="321" name="" descr=""/>
          <p:cNvPicPr/>
          <p:nvPr/>
        </p:nvPicPr>
        <p:blipFill>
          <a:blip r:embed="rId1"/>
          <a:stretch/>
        </p:blipFill>
        <p:spPr>
          <a:xfrm>
            <a:off x="7160040" y="3473640"/>
            <a:ext cx="2433240" cy="1872000"/>
          </a:xfrm>
          <a:prstGeom prst="rect">
            <a:avLst/>
          </a:prstGeom>
          <a:ln w="0">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childTnLst>
                  <p:par>
                    <p:cTn id="103" fill="hold">
                      <p:stCondLst>
                        <p:cond delay="0"/>
                      </p:stCondLst>
                      <p:childTnLst>
                        <p:par>
                          <p:cTn id="104" fill="hold">
                            <p:stCondLst>
                              <p:cond delay="0"/>
                            </p:stCondLst>
                            <p:childTnLst>
                              <p:par>
                                <p:cTn id="105" nodeType="withEffect" fill="hold" presetClass="entr" presetID="10">
                                  <p:stCondLst>
                                    <p:cond delay="2000"/>
                                  </p:stCondLst>
                                  <p:childTnLst>
                                    <p:set>
                                      <p:cBhvr>
                                        <p:cTn id="106" dur="1" fill="hold">
                                          <p:stCondLst>
                                            <p:cond delay="0"/>
                                          </p:stCondLst>
                                        </p:cTn>
                                        <p:tgtEl>
                                          <p:spTgt spid="321"/>
                                        </p:tgtEl>
                                        <p:attrNameLst>
                                          <p:attrName>style.visibility</p:attrName>
                                        </p:attrNameLst>
                                      </p:cBhvr>
                                      <p:to>
                                        <p:strVal val="visible"/>
                                      </p:to>
                                    </p:set>
                                    <p:animEffect filter="fade" transition="in">
                                      <p:cBhvr additive="repl">
                                        <p:cTn id="107" dur="2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7"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Microprocessor Components</a:t>
            </a:r>
            <a:endParaRPr b="0" lang="en-US" sz="4400" spc="-1" strike="noStrike">
              <a:solidFill>
                <a:srgbClr val="000000"/>
              </a:solidFill>
              <a:latin typeface="Arial"/>
            </a:endParaRPr>
          </a:p>
        </p:txBody>
      </p:sp>
      <p:sp>
        <p:nvSpPr>
          <p:cNvPr id="328"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61000"/>
          </a:bodyPr>
          <a:p>
            <a:pPr marL="596880" indent="-444600">
              <a:lnSpc>
                <a:spcPct val="100000"/>
              </a:lnSpc>
              <a:spcBef>
                <a:spcPts val="799"/>
              </a:spcBef>
              <a:spcAft>
                <a:spcPts val="1199"/>
              </a:spcAft>
              <a:buClr>
                <a:srgbClr val="000000"/>
              </a:buClr>
              <a:buSzPct val="45000"/>
              <a:buFont typeface="Wingdings" charset="2"/>
              <a:buChar char=""/>
            </a:pPr>
            <a:r>
              <a:rPr b="0" lang="en-US" sz="4800" spc="-1" strike="noStrike">
                <a:solidFill>
                  <a:srgbClr val="000000"/>
                </a:solidFill>
                <a:latin typeface="Arial"/>
                <a:ea typeface="Arial"/>
              </a:rPr>
              <a:t>Memory:</a:t>
            </a:r>
            <a:endParaRPr b="0" lang="en-US" sz="4800" spc="-1" strike="noStrike">
              <a:solidFill>
                <a:srgbClr val="000000"/>
              </a:solidFill>
              <a:latin typeface="Arial"/>
            </a:endParaRPr>
          </a:p>
          <a:p>
            <a:pPr marL="596880" indent="-444600">
              <a:lnSpc>
                <a:spcPct val="100000"/>
              </a:lnSpc>
              <a:spcBef>
                <a:spcPts val="598"/>
              </a:spcBef>
              <a:spcAft>
                <a:spcPts val="598"/>
              </a:spcAft>
              <a:buClr>
                <a:srgbClr val="000000"/>
              </a:buClr>
              <a:buSzPct val="45000"/>
              <a:buFont typeface="Wingdings" charset="2"/>
              <a:buChar char=""/>
            </a:pPr>
            <a:r>
              <a:rPr b="0" lang="en-US" sz="3600" spc="-1" strike="noStrike">
                <a:solidFill>
                  <a:srgbClr val="000000"/>
                </a:solidFill>
                <a:latin typeface="Arial"/>
                <a:ea typeface="Arial"/>
              </a:rPr>
              <a:t>Volatile memory loses the data stored when power is removed</a:t>
            </a:r>
            <a:endParaRPr b="0" lang="en-US" sz="3600" spc="-1" strike="noStrike">
              <a:solidFill>
                <a:srgbClr val="000000"/>
              </a:solidFill>
              <a:latin typeface="Arial"/>
            </a:endParaRPr>
          </a:p>
          <a:p>
            <a:pPr marL="596880" indent="-444600">
              <a:lnSpc>
                <a:spcPct val="100000"/>
              </a:lnSpc>
              <a:spcBef>
                <a:spcPts val="598"/>
              </a:spcBef>
              <a:spcAft>
                <a:spcPts val="598"/>
              </a:spcAft>
              <a:buClr>
                <a:srgbClr val="000000"/>
              </a:buClr>
              <a:buSzPct val="45000"/>
              <a:buFont typeface="Wingdings" charset="2"/>
              <a:buChar char=""/>
            </a:pPr>
            <a:r>
              <a:rPr b="0" lang="en-US" sz="3600" spc="-1" strike="noStrike">
                <a:solidFill>
                  <a:srgbClr val="000000"/>
                </a:solidFill>
                <a:latin typeface="Arial"/>
                <a:ea typeface="Arial"/>
              </a:rPr>
              <a:t>Nonvolatile memory retains data permanently even when power is off</a:t>
            </a:r>
            <a:endParaRPr b="0" lang="en-US" sz="3600" spc="-1" strike="noStrike">
              <a:solidFill>
                <a:srgbClr val="000000"/>
              </a:solidFill>
              <a:latin typeface="Arial"/>
            </a:endParaRPr>
          </a:p>
          <a:p>
            <a:pPr marL="596880" indent="-444600">
              <a:lnSpc>
                <a:spcPct val="100000"/>
              </a:lnSpc>
              <a:spcBef>
                <a:spcPts val="598"/>
              </a:spcBef>
              <a:spcAft>
                <a:spcPts val="598"/>
              </a:spcAft>
              <a:buClr>
                <a:srgbClr val="000000"/>
              </a:buClr>
              <a:buSzPct val="45000"/>
              <a:buFont typeface="Wingdings" charset="2"/>
              <a:buChar char=""/>
            </a:pPr>
            <a:r>
              <a:rPr b="0" lang="en-US" sz="3600" spc="-1" strike="noStrike">
                <a:solidFill>
                  <a:srgbClr val="000000"/>
                </a:solidFill>
                <a:latin typeface="Arial"/>
                <a:ea typeface="Arial"/>
              </a:rPr>
              <a:t>Random-access memory (RAM) can be read or written to in any order</a:t>
            </a:r>
            <a:endParaRPr b="0" lang="en-US" sz="3600" spc="-1" strike="noStrike">
              <a:solidFill>
                <a:srgbClr val="000000"/>
              </a:solidFill>
              <a:latin typeface="Arial"/>
            </a:endParaRPr>
          </a:p>
          <a:p>
            <a:pPr marL="596880" indent="-444600">
              <a:lnSpc>
                <a:spcPct val="100000"/>
              </a:lnSpc>
              <a:spcBef>
                <a:spcPts val="1417"/>
              </a:spcBef>
              <a:buClr>
                <a:srgbClr val="000000"/>
              </a:buClr>
              <a:buSzPct val="45000"/>
              <a:buFont typeface="Wingdings" charset="2"/>
              <a:buChar char=""/>
            </a:pPr>
            <a:r>
              <a:rPr b="0" lang="en-US" sz="3600" spc="-1" strike="noStrike">
                <a:solidFill>
                  <a:srgbClr val="000000"/>
                </a:solidFill>
                <a:latin typeface="Arial"/>
                <a:ea typeface="Arial"/>
              </a:rPr>
              <a:t>Read-only memory (ROM) stores data permanently and can’t be changed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0"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1"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2"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3"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4"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Microprocessor Components</a:t>
            </a:r>
            <a:endParaRPr b="0" lang="en-US" sz="4400" spc="-1" strike="noStrike">
              <a:solidFill>
                <a:srgbClr val="000000"/>
              </a:solidFill>
              <a:latin typeface="Arial"/>
            </a:endParaRPr>
          </a:p>
        </p:txBody>
      </p:sp>
      <p:sp>
        <p:nvSpPr>
          <p:cNvPr id="335"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95000"/>
          </a:bodyPr>
          <a:p>
            <a:pPr marL="537840" indent="-400680">
              <a:lnSpc>
                <a:spcPct val="100000"/>
              </a:lnSpc>
              <a:spcBef>
                <a:spcPts val="799"/>
              </a:spcBef>
              <a:spcAft>
                <a:spcPts val="598"/>
              </a:spcAft>
              <a:buClr>
                <a:srgbClr val="000000"/>
              </a:buClr>
              <a:buSzPct val="45000"/>
              <a:buFont typeface="Wingdings" charset="2"/>
              <a:buChar char=""/>
            </a:pPr>
            <a:r>
              <a:rPr b="0" lang="en-US" sz="3200" spc="-1" strike="noStrike">
                <a:solidFill>
                  <a:srgbClr val="000000"/>
                </a:solidFill>
                <a:latin typeface="Arial"/>
                <a:ea typeface="Arial"/>
              </a:rPr>
              <a:t>Interfaces:</a:t>
            </a:r>
            <a:endParaRPr b="0" lang="en-US" sz="3200" spc="-1" strike="noStrike">
              <a:solidFill>
                <a:srgbClr val="000000"/>
              </a:solidFill>
              <a:latin typeface="Arial"/>
            </a:endParaRPr>
          </a:p>
          <a:p>
            <a:pPr marL="537840" indent="-40068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Serial interface transfers one bit of data in each operation</a:t>
            </a:r>
            <a:endParaRPr b="0" lang="en-US" sz="2400" spc="-1" strike="noStrike">
              <a:solidFill>
                <a:srgbClr val="000000"/>
              </a:solidFill>
              <a:latin typeface="Arial"/>
            </a:endParaRPr>
          </a:p>
          <a:p>
            <a:pPr marL="537840" indent="-40068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Parallel interface transfers multiple bits of data in each operation</a:t>
            </a:r>
            <a:endParaRPr b="0" lang="en-US" sz="2400" spc="-1" strike="noStrike">
              <a:solidFill>
                <a:srgbClr val="000000"/>
              </a:solidFill>
              <a:latin typeface="Arial"/>
            </a:endParaRPr>
          </a:p>
          <a:p>
            <a:pPr marL="537840" indent="-40068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Arial"/>
              </a:rPr>
              <a:t>RS-232 serial interface has been replaced by USB (universal      serial bus) serial interface</a:t>
            </a:r>
            <a:endParaRPr b="0" lang="en-US" sz="2400" spc="-1" strike="noStrike">
              <a:solidFill>
                <a:srgbClr val="000000"/>
              </a:solidFill>
              <a:latin typeface="Arial"/>
            </a:endParaRPr>
          </a:p>
          <a:p>
            <a:pPr marL="537840" indent="-40068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Arial"/>
              </a:rPr>
              <a:t>Modern computers don’t have RS-232 ports; you may need to    use a USB to RS-232 converter to interface with your transceiver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3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1" name="CustomShape 6"/>
          <p:cNvSpPr/>
          <p:nvPr/>
        </p:nvSpPr>
        <p:spPr>
          <a:xfrm>
            <a:off x="503640" y="1504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Microprocessor Components</a:t>
            </a:r>
            <a:endParaRPr b="0" lang="en-US" sz="4400" spc="-1" strike="noStrike">
              <a:solidFill>
                <a:srgbClr val="000000"/>
              </a:solidFill>
              <a:latin typeface="Arial"/>
            </a:endParaRPr>
          </a:p>
        </p:txBody>
      </p:sp>
      <p:sp>
        <p:nvSpPr>
          <p:cNvPr id="342" name="CustomShape 7"/>
          <p:cNvSpPr/>
          <p:nvPr/>
        </p:nvSpPr>
        <p:spPr>
          <a:xfrm>
            <a:off x="503640" y="1008720"/>
            <a:ext cx="6530400" cy="3599280"/>
          </a:xfrm>
          <a:prstGeom prst="rect">
            <a:avLst/>
          </a:prstGeom>
          <a:noFill/>
          <a:ln w="0">
            <a:noFill/>
          </a:ln>
        </p:spPr>
        <p:style>
          <a:lnRef idx="0"/>
          <a:fillRef idx="0"/>
          <a:effectRef idx="0"/>
          <a:fontRef idx="minor"/>
        </p:style>
        <p:txBody>
          <a:bodyPr lIns="0" rIns="0" tIns="0" bIns="0" anchor="t">
            <a:normAutofit fontScale="75000"/>
          </a:bodyPr>
          <a:p>
            <a:pPr marL="505800" indent="-375840">
              <a:lnSpc>
                <a:spcPct val="100000"/>
              </a:lnSpc>
              <a:spcBef>
                <a:spcPts val="598"/>
              </a:spcBef>
              <a:spcAft>
                <a:spcPts val="598"/>
              </a:spcAft>
              <a:buClr>
                <a:srgbClr val="000000"/>
              </a:buClr>
              <a:buSzPct val="45000"/>
              <a:buFont typeface="Wingdings" charset="2"/>
              <a:buChar char=""/>
            </a:pPr>
            <a:r>
              <a:rPr b="0" lang="en-US" sz="2800" spc="-1" strike="noStrike">
                <a:solidFill>
                  <a:srgbClr val="000000"/>
                </a:solidFill>
                <a:latin typeface="Arial"/>
                <a:ea typeface="Arial"/>
              </a:rPr>
              <a:t>Visual Interfaces:</a:t>
            </a:r>
            <a:endParaRPr b="0" lang="en-US" sz="2800" spc="-1" strike="noStrike">
              <a:solidFill>
                <a:srgbClr val="000000"/>
              </a:solidFill>
              <a:latin typeface="Arial"/>
            </a:endParaRPr>
          </a:p>
          <a:p>
            <a:pPr marL="505800" indent="-375840">
              <a:lnSpc>
                <a:spcPct val="100000"/>
              </a:lnSpc>
              <a:spcBef>
                <a:spcPts val="400"/>
              </a:spcBef>
              <a:spcAft>
                <a:spcPts val="400"/>
              </a:spcAft>
              <a:buClr>
                <a:srgbClr val="000000"/>
              </a:buClr>
              <a:buSzPct val="45000"/>
              <a:buFont typeface="Wingdings" charset="2"/>
              <a:buChar char=""/>
            </a:pPr>
            <a:r>
              <a:rPr b="0" i="1" lang="en-US" sz="2400" spc="-1" strike="noStrike">
                <a:solidFill>
                  <a:srgbClr val="000000"/>
                </a:solidFill>
                <a:latin typeface="Arial"/>
                <a:ea typeface="Arial"/>
              </a:rPr>
              <a:t>Indicator</a:t>
            </a:r>
            <a:r>
              <a:rPr b="0" lang="en-US" sz="2400" spc="-1" strike="noStrike">
                <a:solidFill>
                  <a:srgbClr val="000000"/>
                </a:solidFill>
                <a:latin typeface="Arial"/>
                <a:ea typeface="Arial"/>
              </a:rPr>
              <a:t> – device that presents ON/OFF information (LED)</a:t>
            </a:r>
            <a:endParaRPr b="0" lang="en-US" sz="2400" spc="-1" strike="noStrike">
              <a:solidFill>
                <a:srgbClr val="000000"/>
              </a:solidFill>
              <a:latin typeface="Arial"/>
            </a:endParaRPr>
          </a:p>
          <a:p>
            <a:pPr marL="505800" indent="-375840">
              <a:lnSpc>
                <a:spcPct val="100000"/>
              </a:lnSpc>
              <a:spcBef>
                <a:spcPts val="400"/>
              </a:spcBef>
              <a:spcAft>
                <a:spcPts val="400"/>
              </a:spcAft>
              <a:buClr>
                <a:srgbClr val="000000"/>
              </a:buClr>
              <a:buSzPct val="45000"/>
              <a:buFont typeface="Wingdings" charset="2"/>
              <a:buChar char=""/>
            </a:pPr>
            <a:r>
              <a:rPr b="0" i="1" lang="en-US" sz="2400" spc="-1" strike="noStrike">
                <a:solidFill>
                  <a:srgbClr val="000000"/>
                </a:solidFill>
                <a:latin typeface="Arial"/>
                <a:ea typeface="Arial"/>
              </a:rPr>
              <a:t>Display</a:t>
            </a:r>
            <a:r>
              <a:rPr b="0" lang="en-US" sz="2400" spc="-1" strike="noStrike">
                <a:solidFill>
                  <a:srgbClr val="000000"/>
                </a:solidFill>
                <a:latin typeface="Arial"/>
                <a:ea typeface="Arial"/>
              </a:rPr>
              <a:t> – device capable of presenting text or graphics in visual form</a:t>
            </a:r>
            <a:endParaRPr b="0" lang="en-US" sz="2400" spc="-1" strike="noStrike">
              <a:solidFill>
                <a:srgbClr val="000000"/>
              </a:solidFill>
              <a:latin typeface="Arial"/>
            </a:endParaRPr>
          </a:p>
          <a:p>
            <a:pPr marL="505800" indent="-375840">
              <a:lnSpc>
                <a:spcPct val="100000"/>
              </a:lnSpc>
              <a:spcBef>
                <a:spcPts val="400"/>
              </a:spcBef>
              <a:spcAft>
                <a:spcPts val="400"/>
              </a:spcAft>
              <a:buClr>
                <a:srgbClr val="000000"/>
              </a:buClr>
              <a:buSzPct val="45000"/>
              <a:buFont typeface="Wingdings" charset="2"/>
              <a:buChar char=""/>
            </a:pPr>
            <a:r>
              <a:rPr b="0" lang="en-US" sz="2400" spc="-1" strike="noStrike">
                <a:solidFill>
                  <a:srgbClr val="ff0000"/>
                </a:solidFill>
                <a:latin typeface="Arial"/>
                <a:ea typeface="Arial"/>
              </a:rPr>
              <a:t>An LED is a special diode that produces light when it is     forward biased</a:t>
            </a:r>
            <a:endParaRPr b="0" lang="en-US" sz="2400" spc="-1" strike="noStrike">
              <a:solidFill>
                <a:srgbClr val="000000"/>
              </a:solidFill>
              <a:latin typeface="Arial"/>
            </a:endParaRPr>
          </a:p>
          <a:p>
            <a:pPr marL="505800" indent="-375840">
              <a:lnSpc>
                <a:spcPct val="100000"/>
              </a:lnSpc>
              <a:spcBef>
                <a:spcPts val="400"/>
              </a:spcBef>
              <a:spcAft>
                <a:spcPts val="400"/>
              </a:spcAft>
              <a:buClr>
                <a:srgbClr val="000000"/>
              </a:buClr>
              <a:buSzPct val="45000"/>
              <a:buFont typeface="Wingdings" charset="2"/>
              <a:buChar char=""/>
            </a:pPr>
            <a:r>
              <a:rPr b="0" lang="en-US" sz="2400" spc="-1" strike="noStrike">
                <a:solidFill>
                  <a:srgbClr val="000000"/>
                </a:solidFill>
                <a:latin typeface="Arial"/>
                <a:ea typeface="Arial"/>
              </a:rPr>
              <a:t>LEDs are available in several different colors, including    white</a:t>
            </a:r>
            <a:endParaRPr b="0" lang="en-US" sz="2400" spc="-1" strike="noStrike">
              <a:solidFill>
                <a:srgbClr val="000000"/>
              </a:solidFill>
              <a:latin typeface="Arial"/>
            </a:endParaRPr>
          </a:p>
          <a:p>
            <a:pPr marL="505800" indent="-37584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Arial"/>
              </a:rPr>
              <a:t>LEDs are replacing </a:t>
            </a:r>
            <a:r>
              <a:rPr b="0" i="1" lang="en-US" sz="2400" spc="-1" strike="noStrike">
                <a:solidFill>
                  <a:srgbClr val="000000"/>
                </a:solidFill>
                <a:latin typeface="Arial"/>
                <a:ea typeface="Arial"/>
              </a:rPr>
              <a:t>incandescent</a:t>
            </a:r>
            <a:r>
              <a:rPr b="0" lang="en-US" sz="2400" spc="-1" strike="noStrike">
                <a:solidFill>
                  <a:srgbClr val="000000"/>
                </a:solidFill>
                <a:latin typeface="Arial"/>
                <a:ea typeface="Arial"/>
              </a:rPr>
              <a:t> light bulbs because      they last longer, react faster, and consume less power.</a:t>
            </a:r>
            <a:endParaRPr b="0" lang="en-US" sz="2400" spc="-1" strike="noStrike">
              <a:solidFill>
                <a:srgbClr val="000000"/>
              </a:solidFill>
              <a:latin typeface="Arial"/>
            </a:endParaRPr>
          </a:p>
        </p:txBody>
      </p:sp>
      <p:pic>
        <p:nvPicPr>
          <p:cNvPr id="343" name="" descr=""/>
          <p:cNvPicPr/>
          <p:nvPr/>
        </p:nvPicPr>
        <p:blipFill>
          <a:blip r:embed="rId1"/>
          <a:stretch/>
        </p:blipFill>
        <p:spPr>
          <a:xfrm>
            <a:off x="7312320" y="1538280"/>
            <a:ext cx="2360160" cy="2662560"/>
          </a:xfrm>
          <a:prstGeom prst="rect">
            <a:avLst/>
          </a:prstGeom>
          <a:ln w="0">
            <a:noFill/>
          </a:ln>
        </p:spPr>
      </p:pic>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fill="hold">
                      <p:stCondLst>
                        <p:cond delay="0"/>
                      </p:stCondLst>
                      <p:childTnLst>
                        <p:par>
                          <p:cTn id="111" fill="hold">
                            <p:stCondLst>
                              <p:cond delay="0"/>
                            </p:stCondLst>
                            <p:childTnLst>
                              <p:par>
                                <p:cTn id="112" nodeType="withEffect" fill="hold" presetClass="entr" presetID="10">
                                  <p:stCondLst>
                                    <p:cond delay="2000"/>
                                  </p:stCondLst>
                                  <p:childTnLst>
                                    <p:set>
                                      <p:cBhvr>
                                        <p:cTn id="113" dur="1" fill="hold">
                                          <p:stCondLst>
                                            <p:cond delay="0"/>
                                          </p:stCondLst>
                                        </p:cTn>
                                        <p:tgtEl>
                                          <p:spTgt spid="343"/>
                                        </p:tgtEl>
                                        <p:attrNameLst>
                                          <p:attrName>style.visibility</p:attrName>
                                        </p:attrNameLst>
                                      </p:cBhvr>
                                      <p:to>
                                        <p:strVal val="visible"/>
                                      </p:to>
                                    </p:set>
                                    <p:animEffect filter="fade" transition="in">
                                      <p:cBhvr additive="repl">
                                        <p:cTn id="114" dur="2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5"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6"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7"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8"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9" name="CustomShape 6"/>
          <p:cNvSpPr/>
          <p:nvPr/>
        </p:nvSpPr>
        <p:spPr>
          <a:xfrm>
            <a:off x="500040" y="910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Microprocessor Components</a:t>
            </a:r>
            <a:endParaRPr b="0" lang="en-US" sz="4400" spc="-1" strike="noStrike">
              <a:solidFill>
                <a:srgbClr val="000000"/>
              </a:solidFill>
              <a:latin typeface="Arial"/>
            </a:endParaRPr>
          </a:p>
        </p:txBody>
      </p:sp>
      <p:sp>
        <p:nvSpPr>
          <p:cNvPr id="350" name="CustomShape 7"/>
          <p:cNvSpPr/>
          <p:nvPr/>
        </p:nvSpPr>
        <p:spPr>
          <a:xfrm>
            <a:off x="516240" y="975240"/>
            <a:ext cx="9064440" cy="3283920"/>
          </a:xfrm>
          <a:prstGeom prst="rect">
            <a:avLst/>
          </a:prstGeom>
          <a:noFill/>
          <a:ln w="0">
            <a:noFill/>
          </a:ln>
        </p:spPr>
        <p:style>
          <a:lnRef idx="0"/>
          <a:fillRef idx="0"/>
          <a:effectRef idx="0"/>
          <a:fontRef idx="minor"/>
        </p:style>
        <p:txBody>
          <a:bodyPr lIns="0" rIns="0" tIns="0" bIns="0" anchor="t">
            <a:normAutofit fontScale="91000"/>
          </a:bodyPr>
          <a:p>
            <a:pPr marL="403200" indent="-300240">
              <a:lnSpc>
                <a:spcPct val="100000"/>
              </a:lnSpc>
              <a:spcBef>
                <a:spcPts val="598"/>
              </a:spcBef>
              <a:spcAft>
                <a:spcPts val="1199"/>
              </a:spcAft>
              <a:buClr>
                <a:srgbClr val="000000"/>
              </a:buClr>
              <a:buSzPct val="45000"/>
              <a:buFont typeface="Wingdings" charset="2"/>
              <a:buChar char=""/>
            </a:pPr>
            <a:r>
              <a:rPr b="0" i="1" lang="en-US" sz="2800" spc="-1" strike="noStrike">
                <a:solidFill>
                  <a:srgbClr val="000000"/>
                </a:solidFill>
                <a:latin typeface="Arial"/>
                <a:ea typeface="Arial"/>
              </a:rPr>
              <a:t>Liquid crystal display</a:t>
            </a:r>
            <a:r>
              <a:rPr b="0" lang="en-US" sz="2800" spc="-1" strike="noStrike">
                <a:solidFill>
                  <a:srgbClr val="000000"/>
                </a:solidFill>
                <a:latin typeface="Arial"/>
                <a:ea typeface="Arial"/>
              </a:rPr>
              <a:t> (LCD) – created by sandwiching     liquid crystal material between transparent glass              panels</a:t>
            </a:r>
            <a:endParaRPr b="0" lang="en-US" sz="2800" spc="-1" strike="noStrike">
              <a:solidFill>
                <a:srgbClr val="000000"/>
              </a:solidFill>
              <a:latin typeface="Arial"/>
            </a:endParaRPr>
          </a:p>
          <a:p>
            <a:pPr lvl="1" marL="808560" indent="-30024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When voltage is applied to the electrodes on the front panel,    the liquid crystals twist and turn the segment from light to dark-colored</a:t>
            </a:r>
            <a:endParaRPr b="0" lang="en-US" sz="2400" spc="-1" strike="noStrike">
              <a:solidFill>
                <a:srgbClr val="000000"/>
              </a:solidFill>
              <a:latin typeface="Arial"/>
            </a:endParaRPr>
          </a:p>
          <a:p>
            <a:pPr lvl="1" marL="808560" indent="-300240">
              <a:lnSpc>
                <a:spcPct val="100000"/>
              </a:lnSpc>
              <a:spcBef>
                <a:spcPts val="1134"/>
              </a:spcBef>
              <a:buClr>
                <a:srgbClr val="000000"/>
              </a:buClr>
              <a:buSzPct val="75000"/>
              <a:buFont typeface="Symbol"/>
              <a:buChar char=""/>
            </a:pPr>
            <a:r>
              <a:rPr b="0" lang="en-US" sz="2400" spc="-1" strike="noStrike">
                <a:solidFill>
                  <a:srgbClr val="ff0000"/>
                </a:solidFill>
                <a:latin typeface="Arial"/>
                <a:ea typeface="Arial"/>
              </a:rPr>
              <a:t>LCDs require ambient or back lighting since the liquid crystal   layer does not generate light. They offer high contrast in situations with high ambient lighting</a:t>
            </a:r>
            <a:endParaRPr b="0" lang="en-US" sz="2400" spc="-1" strike="noStrike">
              <a:solidFill>
                <a:srgbClr val="000000"/>
              </a:solidFill>
              <a:latin typeface="Arial"/>
            </a:endParaRPr>
          </a:p>
        </p:txBody>
      </p:sp>
      <p:pic>
        <p:nvPicPr>
          <p:cNvPr id="351" name="" descr=""/>
          <p:cNvPicPr/>
          <p:nvPr/>
        </p:nvPicPr>
        <p:blipFill>
          <a:blip r:embed="rId1"/>
          <a:stretch/>
        </p:blipFill>
        <p:spPr>
          <a:xfrm>
            <a:off x="5405400" y="4034880"/>
            <a:ext cx="4350240" cy="1367280"/>
          </a:xfrm>
          <a:prstGeom prst="rect">
            <a:avLst/>
          </a:prstGeom>
          <a:ln w="0">
            <a:noFill/>
          </a:ln>
        </p:spPr>
      </p:pic>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0"/>
                      </p:stCondLst>
                      <p:childTnLst>
                        <p:par>
                          <p:cTn id="118" fill="hold">
                            <p:stCondLst>
                              <p:cond delay="0"/>
                            </p:stCondLst>
                            <p:childTnLst>
                              <p:par>
                                <p:cTn id="119" nodeType="withEffect" fill="hold" presetClass="entr" presetID="10">
                                  <p:stCondLst>
                                    <p:cond delay="2000"/>
                                  </p:stCondLst>
                                  <p:childTnLst>
                                    <p:set>
                                      <p:cBhvr>
                                        <p:cTn id="120" dur="1" fill="hold">
                                          <p:stCondLst>
                                            <p:cond delay="0"/>
                                          </p:stCondLst>
                                        </p:cTn>
                                        <p:tgtEl>
                                          <p:spTgt spid="351"/>
                                        </p:tgtEl>
                                        <p:attrNameLst>
                                          <p:attrName>style.visibility</p:attrName>
                                        </p:attrNameLst>
                                      </p:cBhvr>
                                      <p:to>
                                        <p:strVal val="visible"/>
                                      </p:to>
                                    </p:set>
                                    <p:animEffect filter="fade" transition="in">
                                      <p:cBhvr additive="repl">
                                        <p:cTn id="121" dur="2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7" name="CustomShape 6"/>
          <p:cNvSpPr/>
          <p:nvPr/>
        </p:nvSpPr>
        <p:spPr>
          <a:xfrm>
            <a:off x="0" y="2498760"/>
            <a:ext cx="10072800" cy="70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1</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G6A03 - What is the approximate forward threshold voltage of a germanium diode?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0.1 volt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0.3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0.7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1.0 volts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G6A03 - What is the approximate forward threshold voltage of a germanium diode?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0.1 volt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0.3 volts</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0.7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1.0 volts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G6A05 - What is the approximate forward threshold voltage of a silicon junction diode?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0.1 volt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0.3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0.7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1.0 volts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G6A05 - What is the approximate forward threshold voltage of a silicon junction diode?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0.1 volt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0.3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0.7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1.0 volts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2"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3"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4"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5"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6" name="CustomShape 6"/>
          <p:cNvSpPr/>
          <p:nvPr/>
        </p:nvSpPr>
        <p:spPr>
          <a:xfrm>
            <a:off x="500400" y="59040"/>
            <a:ext cx="906408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Atomic Lattice</a:t>
            </a:r>
            <a:endParaRPr b="0" lang="en-US" sz="4400" spc="-1" strike="noStrike">
              <a:solidFill>
                <a:srgbClr val="000000"/>
              </a:solidFill>
              <a:latin typeface="Arial"/>
            </a:endParaRPr>
          </a:p>
        </p:txBody>
      </p:sp>
      <p:pic>
        <p:nvPicPr>
          <p:cNvPr id="177" name="Picture 1" descr="Germanium Lattice"/>
          <p:cNvPicPr/>
          <p:nvPr/>
        </p:nvPicPr>
        <p:blipFill>
          <a:blip r:embed="rId1"/>
          <a:stretch/>
        </p:blipFill>
        <p:spPr>
          <a:xfrm>
            <a:off x="1058760" y="2426400"/>
            <a:ext cx="4237920" cy="2414160"/>
          </a:xfrm>
          <a:prstGeom prst="rect">
            <a:avLst/>
          </a:prstGeom>
          <a:ln w="0">
            <a:noFill/>
          </a:ln>
        </p:spPr>
      </p:pic>
      <p:pic>
        <p:nvPicPr>
          <p:cNvPr id="178" name="Picture 2" descr="Silicon Lattice"/>
          <p:cNvPicPr/>
          <p:nvPr/>
        </p:nvPicPr>
        <p:blipFill>
          <a:blip r:embed="rId2"/>
          <a:stretch/>
        </p:blipFill>
        <p:spPr>
          <a:xfrm>
            <a:off x="5758200" y="2468160"/>
            <a:ext cx="2985480" cy="2863440"/>
          </a:xfrm>
          <a:prstGeom prst="rect">
            <a:avLst/>
          </a:prstGeom>
          <a:ln w="0">
            <a:noFill/>
          </a:ln>
        </p:spPr>
      </p:pic>
      <p:sp>
        <p:nvSpPr>
          <p:cNvPr id="179" name="CustomShape 7"/>
          <p:cNvSpPr/>
          <p:nvPr/>
        </p:nvSpPr>
        <p:spPr>
          <a:xfrm>
            <a:off x="182520" y="1005480"/>
            <a:ext cx="9684360" cy="1048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000" spc="-1" strike="noStrike">
                <a:solidFill>
                  <a:srgbClr val="000000"/>
                </a:solidFill>
                <a:latin typeface="Arial"/>
                <a:ea typeface="DejaVu Sans"/>
              </a:rPr>
              <a:t>Germanium and Silicon are used in semiconductor devices.  </a:t>
            </a:r>
            <a:endParaRPr b="0" lang="en-US" sz="2000" spc="-1" strike="noStrike">
              <a:solidFill>
                <a:srgbClr val="000000"/>
              </a:solidFill>
              <a:latin typeface="Arial"/>
            </a:endParaRPr>
          </a:p>
          <a:p>
            <a:pPr algn="ctr">
              <a:lnSpc>
                <a:spcPct val="100000"/>
              </a:lnSpc>
            </a:pPr>
            <a:r>
              <a:rPr b="0" lang="en-US" sz="2000" spc="-1" strike="noStrike">
                <a:solidFill>
                  <a:srgbClr val="000000"/>
                </a:solidFill>
                <a:latin typeface="Arial"/>
                <a:ea typeface="DejaVu Sans"/>
              </a:rPr>
              <a:t>Each has 4 electrons in their outermost valence electron shell</a:t>
            </a:r>
            <a:endParaRPr b="0" lang="en-US" sz="2000" spc="-1" strike="noStrike">
              <a:solidFill>
                <a:srgbClr val="000000"/>
              </a:solidFill>
              <a:latin typeface="Arial"/>
            </a:endParaRPr>
          </a:p>
          <a:p>
            <a:pPr algn="ctr">
              <a:lnSpc>
                <a:spcPct val="100000"/>
              </a:lnSpc>
            </a:pPr>
            <a:r>
              <a:rPr b="0" lang="en-US" sz="2800" spc="-1" strike="noStrike">
                <a:solidFill>
                  <a:srgbClr val="000000"/>
                </a:solidFill>
                <a:latin typeface="Arial"/>
                <a:ea typeface="DejaVu Sans"/>
              </a:rPr>
              <a:t>Covalent Bonding</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G6A07 - What are the operating points for a bipolar transistor used as a switch?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Saturation and cutoff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active region (between cutoff and saturation)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Peak and valley current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Enhancement and depletion modes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G6A07 - What are the operating points for a bipolar transistor used as a switch?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Saturation and cutoff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active region (between cutoff and saturation)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Peak and valley current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Enhancement and depletion modes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G6A09 - Which of the following describes MOSFET construction?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gate is formed by a back-biased junction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gate is separated from the channel by a thin insulating layer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source is separated from the drain by a thin insulating layer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source is formed by depositing metal on silicon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G6A09 - Which of the following describes MOSFET construction?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gate is formed by a back-biased junction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The gate is separated from the channel by a thin insulating layer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source is separated from the drain by a thin insulating layer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source is formed by depositing metal on silicon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G6A10 - Which element of a vacuum tube regulates the flow of electrons between cathode and plate?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Control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Suppressor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Screen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Trigger electrode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G6A10 - Which element of a vacuum tube regulates the flow of electrons between cathode and plate?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Control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Suppressor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Screen grid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Trigger electrode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G6A12 - What is the primary purpose of a screen grid in a vacuum tube?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 reduce grid-to-plate capacitance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To increase efficiency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increase the control grid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 decrease plate resistance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G6A12 - What is the primary purpose of a screen grid in a vacuum tube?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To reduce grid-to-plate capacitance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To increase efficiency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increase the control grid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 decrease plate resistance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G6B02 - What is meant by the term MMIC?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Multi-Mode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Monolithic Microwave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Metal Monolayer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Mode Modulated Integrated Circuit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G6B02 - What is meant by the term MMIC?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Multi-Mode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t>
            </a:r>
            <a:r>
              <a:rPr b="0" lang="en-US" sz="2200" spc="-1" strike="noStrike">
                <a:solidFill>
                  <a:srgbClr val="ff0000"/>
                </a:solidFill>
                <a:latin typeface="Arial"/>
                <a:ea typeface="DejaVu Sans"/>
              </a:rPr>
              <a:t>Monolithic Microwave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Metal Monolayer Integrated Circuit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Mode Modulated Integrated Circuit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1" name="CustomShape 2"/>
          <p:cNvSpPr/>
          <p:nvPr/>
        </p:nvSpPr>
        <p:spPr>
          <a:xfrm>
            <a:off x="503640" y="567720"/>
            <a:ext cx="9060840" cy="4120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5" name="CustomShape 6"/>
          <p:cNvSpPr/>
          <p:nvPr/>
        </p:nvSpPr>
        <p:spPr>
          <a:xfrm>
            <a:off x="503640" y="225720"/>
            <a:ext cx="906408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Semiconductor</a:t>
            </a:r>
            <a:endParaRPr b="0" lang="en-US" sz="4400" spc="-1" strike="noStrike">
              <a:solidFill>
                <a:srgbClr val="000000"/>
              </a:solidFill>
              <a:latin typeface="Arial"/>
            </a:endParaRPr>
          </a:p>
        </p:txBody>
      </p:sp>
      <p:sp>
        <p:nvSpPr>
          <p:cNvPr id="186" name="CustomShape 7"/>
          <p:cNvSpPr/>
          <p:nvPr/>
        </p:nvSpPr>
        <p:spPr>
          <a:xfrm>
            <a:off x="731160" y="1096920"/>
            <a:ext cx="8496360" cy="1274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800" spc="-1" strike="noStrike">
                <a:solidFill>
                  <a:srgbClr val="000000"/>
                </a:solidFill>
                <a:latin typeface="Arial"/>
                <a:ea typeface="Arial"/>
              </a:rPr>
              <a:t>Semiconductor material is created by “doping” crystalline (non-conducting) lattices with impurities  to allow them to “semi-conduct”</a:t>
            </a:r>
            <a:endParaRPr b="0" lang="en-US" sz="2800" spc="-1" strike="noStrike">
              <a:solidFill>
                <a:srgbClr val="000000"/>
              </a:solidFill>
              <a:latin typeface="Arial"/>
            </a:endParaRPr>
          </a:p>
        </p:txBody>
      </p:sp>
      <p:pic>
        <p:nvPicPr>
          <p:cNvPr id="187" name="Picture 6150" descr="Depletion Region"/>
          <p:cNvPicPr/>
          <p:nvPr/>
        </p:nvPicPr>
        <p:blipFill>
          <a:blip r:embed="rId1"/>
          <a:stretch/>
        </p:blipFill>
        <p:spPr>
          <a:xfrm>
            <a:off x="1096560" y="2392920"/>
            <a:ext cx="3878640" cy="2295360"/>
          </a:xfrm>
          <a:prstGeom prst="rect">
            <a:avLst/>
          </a:prstGeom>
          <a:ln w="0">
            <a:noFill/>
          </a:ln>
        </p:spPr>
      </p:pic>
      <p:pic>
        <p:nvPicPr>
          <p:cNvPr id="188" name="Picture 6149" descr="Semiconductor Doping"/>
          <p:cNvPicPr/>
          <p:nvPr/>
        </p:nvPicPr>
        <p:blipFill>
          <a:blip r:embed="rId2"/>
          <a:stretch/>
        </p:blipFill>
        <p:spPr>
          <a:xfrm>
            <a:off x="5057280" y="2466360"/>
            <a:ext cx="3830400" cy="2129040"/>
          </a:xfrm>
          <a:prstGeom prst="rect">
            <a:avLst/>
          </a:prstGeom>
          <a:ln w="0">
            <a:noFill/>
          </a:ln>
        </p:spPr>
      </p:pic>
      <p:sp>
        <p:nvSpPr>
          <p:cNvPr id="189" name="CustomShape 8"/>
          <p:cNvSpPr/>
          <p:nvPr/>
        </p:nvSpPr>
        <p:spPr>
          <a:xfrm>
            <a:off x="5209920" y="4636080"/>
            <a:ext cx="3926160" cy="935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Arial"/>
                <a:ea typeface="DejaVu Sans"/>
              </a:rPr>
              <a:t>Near the PN junction, electrons diffuse across to combine with holes, creating a "depletion region"</a:t>
            </a:r>
            <a:endParaRPr b="0" lang="en-US" sz="1800" spc="-1" strike="noStrike">
              <a:solidFill>
                <a:srgbClr val="000000"/>
              </a:solidFill>
              <a:latin typeface="Arial"/>
            </a:endParaRPr>
          </a:p>
        </p:txBody>
      </p:sp>
      <p:sp>
        <p:nvSpPr>
          <p:cNvPr id="190" name="CustomShape 9"/>
          <p:cNvSpPr/>
          <p:nvPr/>
        </p:nvSpPr>
        <p:spPr>
          <a:xfrm flipH="1" flipV="1">
            <a:off x="3202920" y="4543920"/>
            <a:ext cx="1768320" cy="567000"/>
          </a:xfrm>
          <a:custGeom>
            <a:avLst/>
            <a:gdLst>
              <a:gd name="textAreaLeft" fmla="*/ -720 w 1768320"/>
              <a:gd name="textAreaRight" fmla="*/ 1769040 w 1768320"/>
              <a:gd name="textAreaTop" fmla="*/ 1080 h 567000"/>
              <a:gd name="textAreaBottom" fmla="*/ 570240 h 567000"/>
            </a:gdLst>
            <a:ahLst/>
            <a:rect l="textAreaLeft" t="textAreaTop" r="textAreaRight" b="textAreaBottom"/>
            <a:pathLst>
              <a:path w="21600" h="21600">
                <a:moveTo>
                  <a:pt x="0" y="0"/>
                </a:moveTo>
                <a:lnTo>
                  <a:pt x="21600" y="21600"/>
                </a:lnTo>
              </a:path>
            </a:pathLst>
          </a:custGeom>
          <a:noFill/>
          <a:ln cap="sq" w="38160">
            <a:solidFill>
              <a:srgbClr val="c9091e"/>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5000"/>
                                  </p:stCondLst>
                                  <p:childTnLst>
                                    <p:set>
                                      <p:cBhvr>
                                        <p:cTn id="13" dur="1" fill="hold">
                                          <p:stCondLst>
                                            <p:cond delay="0"/>
                                          </p:stCondLst>
                                        </p:cTn>
                                        <p:tgtEl>
                                          <p:spTgt spid="189"/>
                                        </p:tgtEl>
                                        <p:attrNameLst>
                                          <p:attrName>style.visibility</p:attrName>
                                        </p:attrNameLst>
                                      </p:cBhvr>
                                      <p:to>
                                        <p:strVal val="visible"/>
                                      </p:to>
                                    </p:set>
                                    <p:animEffect filter="fade" transition="in">
                                      <p:cBhvr additive="repl">
                                        <p:cTn id="14" dur="2000"/>
                                        <p:tgtEl>
                                          <p:spTgt spid="189"/>
                                        </p:tgtEl>
                                      </p:cBhvr>
                                    </p:animEffect>
                                  </p:childTnLst>
                                </p:cTn>
                              </p:par>
                              <p:par>
                                <p:cTn id="15" nodeType="withEffect" fill="hold" presetClass="entr" presetID="10">
                                  <p:stCondLst>
                                    <p:cond delay="5000"/>
                                  </p:stCondLst>
                                  <p:childTnLst>
                                    <p:set>
                                      <p:cBhvr>
                                        <p:cTn id="16" dur="1" fill="hold">
                                          <p:stCondLst>
                                            <p:cond delay="0"/>
                                          </p:stCondLst>
                                        </p:cTn>
                                        <p:tgtEl>
                                          <p:spTgt spid="190"/>
                                        </p:tgtEl>
                                        <p:attrNameLst>
                                          <p:attrName>style.visibility</p:attrName>
                                        </p:attrNameLst>
                                      </p:cBhvr>
                                      <p:to>
                                        <p:strVal val="visible"/>
                                      </p:to>
                                    </p:set>
                                    <p:animEffect filter="fade" transition="in">
                                      <p:cBhvr additive="repl">
                                        <p:cTn id="17" dur="2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G6B03 - Which of the following is an advantage of CMOS integrated circuits compared to TTL integrated circuits?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Low power consumption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High power handling capability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Better suited for RF amplification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Better suited for power supply regulation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G6B03 - Which of the following is an advantage of CMOS integrated circuits compared to TTL integrated circuits?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Low power consumption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High power handling capability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Better suited for RF amplification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Better suited for power supply regulation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G6B06 - What kind of device is an integrated circuit operational amplifier?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Digital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MMIC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Programmable Logic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Analog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G6B06 - What kind of device is an integrated circuit operational amplifier?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Digital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MMIC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Programmable Logic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Analog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G7B03  - Which of the following describes the function of a two-input AND gate?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Output is high when either or both inputs are low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Output is high only when both inputs are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Output is low when either or both inputs are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Output is low only when both inputs are high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G7B03  - Which of the following describes the function of a two-input AND gate?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Output is high when either or both inputs are low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Output is high only when both inputs are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Output is low when either or both inputs are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Output is low only when both inputs are high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G7B05 - How many states does a 3-bit binary counter have?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3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6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8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16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G7B05 - How many states does a 3-bit binary counter have?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3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6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8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16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G7B06 - What is a shift register?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clocked array of circuits that passes data in steps along the array</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 array of operational amplifiers used for tri-state arithmetic operations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digital mixer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An analog mixer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G7B06 - What is a shift register?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A clocked array of circuits that passes data in steps along the array</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An array of operational amplifiers used for tri-state arithmetic operations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digital mixer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An analog mixer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2"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3"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4" name="CustomShape 4"/>
          <p:cNvSpPr/>
          <p:nvPr/>
        </p:nvSpPr>
        <p:spPr>
          <a:xfrm>
            <a:off x="503640" y="182520"/>
            <a:ext cx="9062640" cy="778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5" name="CustomShape 5"/>
          <p:cNvSpPr/>
          <p:nvPr/>
        </p:nvSpPr>
        <p:spPr>
          <a:xfrm>
            <a:off x="503640" y="1188360"/>
            <a:ext cx="9062640" cy="3420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6" name="CustomShape 6"/>
          <p:cNvSpPr/>
          <p:nvPr/>
        </p:nvSpPr>
        <p:spPr>
          <a:xfrm>
            <a:off x="440280" y="65160"/>
            <a:ext cx="9064080" cy="8470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Semiconductor Components</a:t>
            </a:r>
            <a:endParaRPr b="0" lang="en-US" sz="4400" spc="-1" strike="noStrike">
              <a:solidFill>
                <a:srgbClr val="000000"/>
              </a:solidFill>
              <a:latin typeface="Arial"/>
            </a:endParaRPr>
          </a:p>
        </p:txBody>
      </p:sp>
      <p:sp>
        <p:nvSpPr>
          <p:cNvPr id="197" name="CustomShape 7"/>
          <p:cNvSpPr/>
          <p:nvPr/>
        </p:nvSpPr>
        <p:spPr>
          <a:xfrm>
            <a:off x="500400" y="963000"/>
            <a:ext cx="9064080" cy="328356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Bef>
                <a:spcPts val="74"/>
              </a:spcBef>
              <a:spcAft>
                <a:spcPts val="598"/>
              </a:spcAft>
              <a:buClr>
                <a:srgbClr val="000000"/>
              </a:buClr>
              <a:buSzPct val="45000"/>
              <a:buFont typeface="Wingdings" charset="2"/>
              <a:buChar char=""/>
            </a:pPr>
            <a:r>
              <a:rPr b="0" lang="en-US" sz="2200" spc="-1" strike="noStrike">
                <a:solidFill>
                  <a:srgbClr val="000000"/>
                </a:solidFill>
                <a:latin typeface="Arial"/>
                <a:ea typeface="Arial"/>
              </a:rPr>
              <a:t>Diodes &amp; Rectifiers</a:t>
            </a:r>
            <a:endParaRPr b="0" lang="en-US" sz="2200" spc="-1" strike="noStrike">
              <a:solidFill>
                <a:srgbClr val="000000"/>
              </a:solidFill>
              <a:latin typeface="Arial"/>
            </a:endParaRPr>
          </a:p>
          <a:p>
            <a:pPr marL="432000" indent="-321840">
              <a:lnSpc>
                <a:spcPct val="100000"/>
              </a:lnSpc>
              <a:spcBef>
                <a:spcPts val="74"/>
              </a:spcBef>
              <a:spcAft>
                <a:spcPts val="598"/>
              </a:spcAft>
              <a:buClr>
                <a:srgbClr val="000000"/>
              </a:buClr>
              <a:buSzPct val="45000"/>
              <a:buFont typeface="Wingdings" charset="2"/>
              <a:buChar char=""/>
            </a:pPr>
            <a:r>
              <a:rPr b="0" lang="en-US" sz="2200" spc="-1" strike="noStrike">
                <a:solidFill>
                  <a:srgbClr val="000000"/>
                </a:solidFill>
                <a:latin typeface="Arial"/>
                <a:ea typeface="Arial"/>
              </a:rPr>
              <a:t>Junction diode - PN semiconductor junction blocks flow of current in one direction</a:t>
            </a:r>
            <a:endParaRPr b="0" lang="en-US" sz="2200" spc="-1" strike="noStrike">
              <a:solidFill>
                <a:srgbClr val="000000"/>
              </a:solidFill>
              <a:latin typeface="Arial"/>
            </a:endParaRPr>
          </a:p>
          <a:p>
            <a:pPr marL="432000" indent="-321840">
              <a:lnSpc>
                <a:spcPct val="100000"/>
              </a:lnSpc>
              <a:spcBef>
                <a:spcPts val="74"/>
              </a:spcBef>
              <a:spcAft>
                <a:spcPts val="598"/>
              </a:spcAft>
              <a:buClr>
                <a:srgbClr val="000000"/>
              </a:buClr>
              <a:buSzPct val="45000"/>
              <a:buFont typeface="Wingdings" charset="2"/>
              <a:buChar char=""/>
            </a:pPr>
            <a:r>
              <a:rPr b="0" lang="en-US" sz="2200" spc="-1" strike="noStrike">
                <a:solidFill>
                  <a:srgbClr val="000000"/>
                </a:solidFill>
                <a:latin typeface="Arial"/>
                <a:ea typeface="Arial"/>
              </a:rPr>
              <a:t>Current flows when (+) voltage is applied to the P-type material and (-) voltage to the N-type material - </a:t>
            </a:r>
            <a:r>
              <a:rPr b="1" lang="en-US" sz="2200" spc="-1" strike="noStrike">
                <a:solidFill>
                  <a:srgbClr val="c9091e"/>
                </a:solidFill>
                <a:latin typeface="Arial"/>
                <a:ea typeface="Arial"/>
              </a:rPr>
              <a:t>forward bias</a:t>
            </a:r>
            <a:endParaRPr b="0" lang="en-US" sz="2200" spc="-1" strike="noStrike">
              <a:solidFill>
                <a:srgbClr val="000000"/>
              </a:solidFill>
              <a:latin typeface="Arial"/>
            </a:endParaRPr>
          </a:p>
          <a:p>
            <a:pPr>
              <a:lnSpc>
                <a:spcPct val="100000"/>
              </a:lnSpc>
              <a:spcBef>
                <a:spcPts val="74"/>
              </a:spcBef>
              <a:spcAft>
                <a:spcPts val="598"/>
              </a:spcAft>
            </a:pPr>
            <a:r>
              <a:rPr b="0" lang="en-US" sz="2200" spc="-1" strike="noStrike">
                <a:solidFill>
                  <a:srgbClr val="c9091e"/>
                </a:solidFill>
                <a:latin typeface="Arial"/>
                <a:ea typeface="Arial"/>
              </a:rPr>
              <a:t>Diode forward voltage drop (or </a:t>
            </a:r>
            <a:r>
              <a:rPr b="0" i="1" lang="en-US" sz="2200" spc="-1" strike="noStrike">
                <a:solidFill>
                  <a:srgbClr val="c00000"/>
                </a:solidFill>
                <a:latin typeface="Arial"/>
                <a:ea typeface="Arial"/>
              </a:rPr>
              <a:t>junction threshold voltage</a:t>
            </a:r>
            <a:r>
              <a:rPr b="0" i="1" lang="en-US" sz="2800" spc="-1" strike="noStrike">
                <a:solidFill>
                  <a:srgbClr val="c00000"/>
                </a:solidFill>
                <a:latin typeface="Calibri"/>
                <a:ea typeface="Arial"/>
              </a:rPr>
              <a:t>, </a:t>
            </a:r>
            <a:r>
              <a:rPr b="0" lang="en-US" sz="2200" spc="-1" strike="noStrike">
                <a:solidFill>
                  <a:srgbClr val="c9091e"/>
                </a:solidFill>
                <a:latin typeface="Arial"/>
                <a:ea typeface="Arial"/>
              </a:rPr>
              <a:t>to overcome the depletion region) : </a:t>
            </a:r>
            <a:r>
              <a:rPr b="1" i="1" lang="en-US" sz="2200" spc="-1" strike="noStrike">
                <a:solidFill>
                  <a:srgbClr val="c9091e"/>
                </a:solidFill>
                <a:latin typeface="Arial"/>
                <a:ea typeface="SimSun"/>
              </a:rPr>
              <a:t>germanium 0.3 V  - </a:t>
            </a:r>
            <a:r>
              <a:rPr b="1" i="1" lang="en-US" sz="2200" spc="-1" strike="noStrike">
                <a:solidFill>
                  <a:srgbClr val="c9091e"/>
                </a:solidFill>
                <a:latin typeface="Arial"/>
                <a:ea typeface="Arial"/>
              </a:rPr>
              <a:t>silicon 0.7 V</a:t>
            </a:r>
            <a:endParaRPr b="0" lang="en-US" sz="2200" spc="-1" strike="noStrike">
              <a:solidFill>
                <a:srgbClr val="000000"/>
              </a:solidFill>
              <a:latin typeface="Arial"/>
            </a:endParaRPr>
          </a:p>
        </p:txBody>
      </p:sp>
      <p:pic>
        <p:nvPicPr>
          <p:cNvPr id="198" name="Picture 1" descr="Diode Symbol"/>
          <p:cNvPicPr/>
          <p:nvPr/>
        </p:nvPicPr>
        <p:blipFill>
          <a:blip r:embed="rId1"/>
          <a:stretch/>
        </p:blipFill>
        <p:spPr>
          <a:xfrm>
            <a:off x="3442320" y="3890880"/>
            <a:ext cx="2232000" cy="1498320"/>
          </a:xfrm>
          <a:prstGeom prst="rect">
            <a:avLst/>
          </a:prstGeom>
          <a:ln w="0">
            <a:noFill/>
          </a:ln>
        </p:spPr>
      </p:pic>
      <p:pic>
        <p:nvPicPr>
          <p:cNvPr id="199" name="Picture 2" descr="Fig4-16.jpg"/>
          <p:cNvPicPr/>
          <p:nvPr/>
        </p:nvPicPr>
        <p:blipFill>
          <a:blip r:embed="rId2"/>
          <a:stretch/>
        </p:blipFill>
        <p:spPr>
          <a:xfrm>
            <a:off x="6215400" y="3656520"/>
            <a:ext cx="3377520" cy="18759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G6B08 - How is an LED biased when emitting light?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In the tunnel-effect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At the Zener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Reverse biased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Forward biased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
          <p:cNvSpPr/>
          <p:nvPr/>
        </p:nvSpPr>
        <p:spPr>
          <a:xfrm>
            <a:off x="548280" y="456840"/>
            <a:ext cx="904716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G6B08 - How is an LED biased when emitting light?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In the tunnel-effect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At the Zener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Reverse biased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Forward biased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G6B09 (A)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How does a liquid crystal display compare to an LED display?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Higher contrast in high ambient lighting</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Wider dynamic range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Higher Power consumption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Shorter lifetime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
          <p:cNvSpPr/>
          <p:nvPr/>
        </p:nvSpPr>
        <p:spPr>
          <a:xfrm>
            <a:off x="548280" y="456840"/>
            <a:ext cx="904716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G6B09 (A)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How does a liquid crystal display compare to an LED display?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Higher contrast in high ambient lighting</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Wider dynamic range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Higher Power consumption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Shorter lifetime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1" name="CustomShape 6"/>
          <p:cNvSpPr/>
          <p:nvPr/>
        </p:nvSpPr>
        <p:spPr>
          <a:xfrm>
            <a:off x="2061000" y="1335960"/>
            <a:ext cx="6044760" cy="1218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4.6</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000" spc="-1" strike="noStrike">
                <a:solidFill>
                  <a:srgbClr val="000000"/>
                </a:solidFill>
                <a:latin typeface="Arial"/>
                <a:ea typeface="MS PGothic"/>
              </a:rPr>
              <a:t>Practical Circuits </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7"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Rectifiers</a:t>
            </a:r>
            <a:endParaRPr b="0" lang="en-US" sz="4400" spc="-1" strike="noStrike">
              <a:solidFill>
                <a:srgbClr val="000000"/>
              </a:solidFill>
              <a:latin typeface="Arial"/>
            </a:endParaRPr>
          </a:p>
        </p:txBody>
      </p:sp>
      <p:sp>
        <p:nvSpPr>
          <p:cNvPr id="398" name="CustomShape 7"/>
          <p:cNvSpPr/>
          <p:nvPr/>
        </p:nvSpPr>
        <p:spPr>
          <a:xfrm>
            <a:off x="503640" y="1326240"/>
            <a:ext cx="9064440" cy="1869480"/>
          </a:xfrm>
          <a:prstGeom prst="rect">
            <a:avLst/>
          </a:prstGeom>
          <a:noFill/>
          <a:ln w="0">
            <a:noFill/>
          </a:ln>
        </p:spPr>
        <p:style>
          <a:lnRef idx="0"/>
          <a:fillRef idx="0"/>
          <a:effectRef idx="0"/>
          <a:fontRef idx="minor"/>
        </p:style>
        <p:txBody>
          <a:bodyPr lIns="0" rIns="0" tIns="0" bIns="0" anchor="t">
            <a:normAutofit/>
          </a:bodyPr>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Arial"/>
              </a:rPr>
              <a:t>A rectifier diode is an electronic device that converts alternating current (AC, which periodically reverses direction) to direct current (DC, which flows in only one direction).  The process is known as rectification.</a:t>
            </a:r>
            <a:endParaRPr b="0" lang="en-US" sz="2800" spc="-1" strike="noStrike">
              <a:solidFill>
                <a:srgbClr val="000000"/>
              </a:solidFill>
              <a:latin typeface="Arial"/>
            </a:endParaRPr>
          </a:p>
        </p:txBody>
      </p:sp>
      <p:pic>
        <p:nvPicPr>
          <p:cNvPr id="399" name="" descr=""/>
          <p:cNvPicPr/>
          <p:nvPr/>
        </p:nvPicPr>
        <p:blipFill>
          <a:blip r:embed="rId1"/>
          <a:stretch/>
        </p:blipFill>
        <p:spPr>
          <a:xfrm>
            <a:off x="1253520" y="3008880"/>
            <a:ext cx="1714680" cy="1715400"/>
          </a:xfrm>
          <a:prstGeom prst="rect">
            <a:avLst/>
          </a:prstGeom>
          <a:ln w="0">
            <a:noFill/>
          </a:ln>
        </p:spPr>
      </p:pic>
      <p:pic>
        <p:nvPicPr>
          <p:cNvPr id="400" name="" descr=""/>
          <p:cNvPicPr/>
          <p:nvPr/>
        </p:nvPicPr>
        <p:blipFill>
          <a:blip r:embed="rId2"/>
          <a:stretch/>
        </p:blipFill>
        <p:spPr>
          <a:xfrm>
            <a:off x="3930120" y="3020040"/>
            <a:ext cx="2307240" cy="1729440"/>
          </a:xfrm>
          <a:prstGeom prst="rect">
            <a:avLst/>
          </a:prstGeom>
          <a:ln w="0">
            <a:noFill/>
          </a:ln>
        </p:spPr>
      </p:pic>
      <p:pic>
        <p:nvPicPr>
          <p:cNvPr id="401" name="" descr=""/>
          <p:cNvPicPr/>
          <p:nvPr/>
        </p:nvPicPr>
        <p:blipFill>
          <a:blip r:embed="rId3"/>
          <a:stretch/>
        </p:blipFill>
        <p:spPr>
          <a:xfrm>
            <a:off x="7129440" y="3016440"/>
            <a:ext cx="1732680" cy="1731600"/>
          </a:xfrm>
          <a:prstGeom prst="rect">
            <a:avLst/>
          </a:prstGeom>
          <a:ln w="0">
            <a:noFill/>
          </a:ln>
        </p:spPr>
      </p:pic>
    </p:spTree>
  </p:cSld>
  <mc:AlternateContent>
    <mc:Choice Requires="p14">
      <p:transition spd="slow" p14:dur="2000"/>
    </mc:Choice>
    <mc:Fallback>
      <p:transition spd="slow"/>
    </mc:Fallback>
  </mc:AlternateContent>
  <p:timing>
    <p:tnLst>
      <p:par>
        <p:cTn id="122" dur="indefinite" restart="never" nodeType="tmRoot">
          <p:childTnLst>
            <p:seq>
              <p:cTn id="123" dur="indefinite" nodeType="mainSeq">
                <p:childTnLst>
                  <p:par>
                    <p:cTn id="124" fill="hold">
                      <p:stCondLst>
                        <p:cond delay="0"/>
                      </p:stCondLst>
                      <p:childTnLst>
                        <p:par>
                          <p:cTn id="125" fill="hold">
                            <p:stCondLst>
                              <p:cond delay="0"/>
                            </p:stCondLst>
                            <p:childTnLst>
                              <p:par>
                                <p:cTn id="126" nodeType="withEffect" fill="hold" presetClass="entr" presetID="10">
                                  <p:stCondLst>
                                    <p:cond delay="2000"/>
                                  </p:stCondLst>
                                  <p:childTnLst>
                                    <p:set>
                                      <p:cBhvr>
                                        <p:cTn id="127" dur="1" fill="hold">
                                          <p:stCondLst>
                                            <p:cond delay="0"/>
                                          </p:stCondLst>
                                        </p:cTn>
                                        <p:tgtEl>
                                          <p:spTgt spid="399"/>
                                        </p:tgtEl>
                                        <p:attrNameLst>
                                          <p:attrName>style.visibility</p:attrName>
                                        </p:attrNameLst>
                                      </p:cBhvr>
                                      <p:to>
                                        <p:strVal val="visible"/>
                                      </p:to>
                                    </p:set>
                                    <p:animEffect filter="fade" transition="in">
                                      <p:cBhvr additive="repl">
                                        <p:cTn id="128" dur="2000"/>
                                        <p:tgtEl>
                                          <p:spTgt spid="399"/>
                                        </p:tgtEl>
                                      </p:cBhvr>
                                    </p:animEffect>
                                  </p:childTnLst>
                                </p:cTn>
                              </p:par>
                              <p:par>
                                <p:cTn id="129" nodeType="withEffect" fill="hold" presetClass="entr" presetID="10">
                                  <p:stCondLst>
                                    <p:cond delay="4000"/>
                                  </p:stCondLst>
                                  <p:childTnLst>
                                    <p:set>
                                      <p:cBhvr>
                                        <p:cTn id="130" dur="1" fill="hold">
                                          <p:stCondLst>
                                            <p:cond delay="0"/>
                                          </p:stCondLst>
                                        </p:cTn>
                                        <p:tgtEl>
                                          <p:spTgt spid="400"/>
                                        </p:tgtEl>
                                        <p:attrNameLst>
                                          <p:attrName>style.visibility</p:attrName>
                                        </p:attrNameLst>
                                      </p:cBhvr>
                                      <p:to>
                                        <p:strVal val="visible"/>
                                      </p:to>
                                    </p:set>
                                    <p:animEffect filter="fade" transition="in">
                                      <p:cBhvr additive="repl">
                                        <p:cTn id="131" dur="2000"/>
                                        <p:tgtEl>
                                          <p:spTgt spid="400"/>
                                        </p:tgtEl>
                                      </p:cBhvr>
                                    </p:animEffect>
                                  </p:childTnLst>
                                </p:cTn>
                              </p:par>
                              <p:par>
                                <p:cTn id="132" nodeType="withEffect" fill="hold" presetClass="entr" presetID="10">
                                  <p:stCondLst>
                                    <p:cond delay="6000"/>
                                  </p:stCondLst>
                                  <p:childTnLst>
                                    <p:set>
                                      <p:cBhvr>
                                        <p:cTn id="133" dur="1" fill="hold">
                                          <p:stCondLst>
                                            <p:cond delay="0"/>
                                          </p:stCondLst>
                                        </p:cTn>
                                        <p:tgtEl>
                                          <p:spTgt spid="401"/>
                                        </p:tgtEl>
                                        <p:attrNameLst>
                                          <p:attrName>style.visibility</p:attrName>
                                        </p:attrNameLst>
                                      </p:cBhvr>
                                      <p:to>
                                        <p:strVal val="visible"/>
                                      </p:to>
                                    </p:set>
                                    <p:animEffect filter="fade" transition="in">
                                      <p:cBhvr additive="repl">
                                        <p:cTn id="134" dur="2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7" name="CustomShape 6"/>
          <p:cNvSpPr/>
          <p:nvPr/>
        </p:nvSpPr>
        <p:spPr>
          <a:xfrm>
            <a:off x="503640" y="910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Rectifiers</a:t>
            </a:r>
            <a:endParaRPr b="0" lang="en-US" sz="4400" spc="-1" strike="noStrike">
              <a:solidFill>
                <a:srgbClr val="000000"/>
              </a:solidFill>
              <a:latin typeface="Arial"/>
            </a:endParaRPr>
          </a:p>
        </p:txBody>
      </p:sp>
      <p:sp>
        <p:nvSpPr>
          <p:cNvPr id="408" name="CustomShape 7"/>
          <p:cNvSpPr/>
          <p:nvPr/>
        </p:nvSpPr>
        <p:spPr>
          <a:xfrm>
            <a:off x="478440" y="1096920"/>
            <a:ext cx="4245120" cy="3744000"/>
          </a:xfrm>
          <a:prstGeom prst="rect">
            <a:avLst/>
          </a:prstGeom>
          <a:noFill/>
          <a:ln w="0">
            <a:noFill/>
          </a:ln>
        </p:spPr>
        <p:style>
          <a:lnRef idx="0"/>
          <a:fillRef idx="0"/>
          <a:effectRef idx="0"/>
          <a:fontRef idx="minor"/>
        </p:style>
        <p:txBody>
          <a:bodyPr lIns="0" rIns="0" tIns="0" bIns="0" anchor="t">
            <a:normAutofit fontScale="57000"/>
          </a:bodyPr>
          <a:p>
            <a:pPr marL="910080" indent="-677880">
              <a:lnSpc>
                <a:spcPct val="100000"/>
              </a:lnSpc>
              <a:spcBef>
                <a:spcPts val="598"/>
              </a:spcBef>
              <a:buClr>
                <a:srgbClr val="000000"/>
              </a:buClr>
              <a:buSzPct val="45000"/>
              <a:buFont typeface="Wingdings" charset="2"/>
              <a:buChar char=""/>
            </a:pPr>
            <a:r>
              <a:rPr b="0" lang="en-US" sz="3200" spc="-1" strike="noStrike">
                <a:solidFill>
                  <a:srgbClr val="ff0000"/>
                </a:solidFill>
                <a:latin typeface="Arial"/>
                <a:ea typeface="Arial"/>
              </a:rPr>
              <a:t>Half-wave rectifier - allows current to flow in one-half of the input ac waveform (180</a:t>
            </a:r>
            <a:r>
              <a:rPr b="0" lang="en-US" sz="3200" spc="-1" strike="noStrike" baseline="30000">
                <a:solidFill>
                  <a:srgbClr val="ff0000"/>
                </a:solidFill>
                <a:latin typeface="Arial"/>
                <a:ea typeface="Arial"/>
              </a:rPr>
              <a:t>°</a:t>
            </a:r>
            <a:r>
              <a:rPr b="0" lang="en-US" sz="3200" spc="-1" strike="noStrike">
                <a:solidFill>
                  <a:srgbClr val="ff0000"/>
                </a:solidFill>
                <a:latin typeface="Arial"/>
                <a:ea typeface="Arial"/>
              </a:rPr>
              <a:t>) from the transformer, as shown in “A” </a:t>
            </a:r>
            <a:r>
              <a:rPr b="0" lang="en-US" sz="3200" spc="-1" strike="noStrike" u="sng">
                <a:solidFill>
                  <a:srgbClr val="ff0000"/>
                </a:solidFill>
                <a:uFillTx/>
                <a:latin typeface="Arial"/>
                <a:ea typeface="Arial"/>
              </a:rPr>
              <a:t>Advantage: only one diode is required</a:t>
            </a:r>
            <a:endParaRPr b="0" lang="en-US" sz="3200" spc="-1" strike="noStrike">
              <a:solidFill>
                <a:srgbClr val="000000"/>
              </a:solidFill>
              <a:latin typeface="Arial"/>
            </a:endParaRPr>
          </a:p>
          <a:p>
            <a:pPr marL="910080" indent="-677880">
              <a:lnSpc>
                <a:spcPct val="100000"/>
              </a:lnSpc>
              <a:spcBef>
                <a:spcPts val="1417"/>
              </a:spcBef>
              <a:buClr>
                <a:srgbClr val="000000"/>
              </a:buClr>
              <a:buSzPct val="45000"/>
              <a:buFont typeface="Wingdings" charset="2"/>
              <a:buChar char=""/>
            </a:pPr>
            <a:r>
              <a:rPr b="0" lang="en-US" sz="3200" spc="-1" strike="noStrike">
                <a:solidFill>
                  <a:srgbClr val="ff0000"/>
                </a:solidFill>
                <a:latin typeface="Arial"/>
                <a:ea typeface="Arial"/>
              </a:rPr>
              <a:t>Full-wave center-trapped rectifier</a:t>
            </a:r>
            <a:r>
              <a:rPr b="0" lang="en-US" sz="2800" spc="-1" strike="noStrike">
                <a:solidFill>
                  <a:srgbClr val="ff0000"/>
                </a:solidFill>
                <a:latin typeface="Arial"/>
                <a:ea typeface="Arial"/>
              </a:rPr>
              <a:t> - </a:t>
            </a:r>
            <a:r>
              <a:rPr b="0" lang="en-US" sz="3200" spc="-1" strike="noStrike">
                <a:solidFill>
                  <a:srgbClr val="ff0000"/>
                </a:solidFill>
                <a:latin typeface="Arial"/>
                <a:ea typeface="Arial"/>
              </a:rPr>
              <a:t>two half-wave rectifiers operating on alternating half cycles, as shown in “B”, using the transformer center tap for the current’s return path</a:t>
            </a:r>
            <a:endParaRPr b="0" lang="en-US" sz="3200" spc="-1" strike="noStrike">
              <a:solidFill>
                <a:srgbClr val="000000"/>
              </a:solidFill>
              <a:latin typeface="Arial"/>
            </a:endParaRPr>
          </a:p>
        </p:txBody>
      </p:sp>
      <p:pic>
        <p:nvPicPr>
          <p:cNvPr id="409" name="" descr=""/>
          <p:cNvPicPr/>
          <p:nvPr/>
        </p:nvPicPr>
        <p:blipFill>
          <a:blip r:embed="rId1"/>
          <a:stretch/>
        </p:blipFill>
        <p:spPr>
          <a:xfrm>
            <a:off x="4929840" y="1249560"/>
            <a:ext cx="4634640" cy="3500280"/>
          </a:xfrm>
          <a:prstGeom prst="rect">
            <a:avLst/>
          </a:prstGeom>
          <a:ln w="0">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0"/>
                      </p:stCondLst>
                      <p:childTnLst>
                        <p:par>
                          <p:cTn id="138" fill="hold">
                            <p:stCondLst>
                              <p:cond delay="0"/>
                            </p:stCondLst>
                            <p:childTnLst>
                              <p:par>
                                <p:cTn id="139" nodeType="withEffect" fill="hold" presetClass="entr" presetID="10">
                                  <p:stCondLst>
                                    <p:cond delay="2000"/>
                                  </p:stCondLst>
                                  <p:childTnLst>
                                    <p:set>
                                      <p:cBhvr>
                                        <p:cTn id="140" dur="1" fill="hold">
                                          <p:stCondLst>
                                            <p:cond delay="0"/>
                                          </p:stCondLst>
                                        </p:cTn>
                                        <p:tgtEl>
                                          <p:spTgt spid="409"/>
                                        </p:tgtEl>
                                        <p:attrNameLst>
                                          <p:attrName>style.visibility</p:attrName>
                                        </p:attrNameLst>
                                      </p:cBhvr>
                                      <p:to>
                                        <p:strVal val="visible"/>
                                      </p:to>
                                    </p:set>
                                    <p:animEffect filter="fade" transition="in">
                                      <p:cBhvr additive="repl">
                                        <p:cTn id="141" dur="2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5" name="CustomShape 6"/>
          <p:cNvSpPr/>
          <p:nvPr/>
        </p:nvSpPr>
        <p:spPr>
          <a:xfrm>
            <a:off x="503640" y="1378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Rectifiers</a:t>
            </a:r>
            <a:endParaRPr b="0" lang="en-US" sz="4400" spc="-1" strike="noStrike">
              <a:solidFill>
                <a:srgbClr val="000000"/>
              </a:solidFill>
              <a:latin typeface="Arial"/>
            </a:endParaRPr>
          </a:p>
        </p:txBody>
      </p:sp>
      <p:sp>
        <p:nvSpPr>
          <p:cNvPr id="416" name="CustomShape 7"/>
          <p:cNvSpPr/>
          <p:nvPr/>
        </p:nvSpPr>
        <p:spPr>
          <a:xfrm>
            <a:off x="503640" y="1008720"/>
            <a:ext cx="4885200" cy="3740760"/>
          </a:xfrm>
          <a:prstGeom prst="rect">
            <a:avLst/>
          </a:prstGeom>
          <a:noFill/>
          <a:ln w="0">
            <a:noFill/>
          </a:ln>
        </p:spPr>
        <p:style>
          <a:lnRef idx="0"/>
          <a:fillRef idx="0"/>
          <a:effectRef idx="0"/>
          <a:fontRef idx="minor"/>
        </p:style>
        <p:txBody>
          <a:bodyPr lIns="0" rIns="0" tIns="0" bIns="0" anchor="t">
            <a:normAutofit fontScale="99000"/>
          </a:bodyPr>
          <a:p>
            <a:pPr marL="427680" indent="-317160">
              <a:lnSpc>
                <a:spcPct val="100000"/>
              </a:lnSpc>
              <a:spcBef>
                <a:spcPts val="697"/>
              </a:spcBef>
              <a:spcAft>
                <a:spcPts val="598"/>
              </a:spcAft>
              <a:buClr>
                <a:srgbClr val="000000"/>
              </a:buClr>
              <a:buSzPct val="45000"/>
              <a:buFont typeface="Wingdings" charset="2"/>
              <a:buChar char=""/>
            </a:pPr>
            <a:r>
              <a:rPr b="0" lang="en-US" sz="2800" spc="-1" strike="noStrike">
                <a:solidFill>
                  <a:srgbClr val="ff0000"/>
                </a:solidFill>
                <a:latin typeface="Arial"/>
                <a:ea typeface="Arial"/>
              </a:rPr>
              <a:t>Full Wave Rectifier Circuits</a:t>
            </a:r>
            <a:endParaRPr b="0" lang="en-US" sz="2800" spc="-1" strike="noStrike">
              <a:solidFill>
                <a:srgbClr val="000000"/>
              </a:solidFill>
              <a:latin typeface="Arial"/>
            </a:endParaRPr>
          </a:p>
          <a:p>
            <a:pPr marL="427680" indent="-317160">
              <a:lnSpc>
                <a:spcPct val="100000"/>
              </a:lnSpc>
              <a:spcBef>
                <a:spcPts val="598"/>
              </a:spcBef>
              <a:buClr>
                <a:srgbClr val="000000"/>
              </a:buClr>
              <a:buSzPct val="45000"/>
              <a:buFont typeface="Wingdings" charset="2"/>
              <a:buChar char=""/>
            </a:pPr>
            <a:r>
              <a:rPr b="0" lang="en-US" sz="2400" spc="-1" strike="noStrike">
                <a:solidFill>
                  <a:srgbClr val="ff0000"/>
                </a:solidFill>
                <a:latin typeface="Arial"/>
                <a:ea typeface="Arial"/>
              </a:rPr>
              <a:t>Advantage – output is produced during entire 360</a:t>
            </a:r>
            <a:r>
              <a:rPr b="0" lang="en-US" sz="2400" spc="-1" strike="noStrike" baseline="30000">
                <a:solidFill>
                  <a:srgbClr val="ff0000"/>
                </a:solidFill>
                <a:latin typeface="Arial"/>
                <a:ea typeface="Arial"/>
              </a:rPr>
              <a:t>°</a:t>
            </a:r>
            <a:r>
              <a:rPr b="0" lang="en-US" sz="2400" spc="-1" strike="noStrike">
                <a:solidFill>
                  <a:srgbClr val="ff0000"/>
                </a:solidFill>
                <a:latin typeface="Arial"/>
                <a:ea typeface="Arial"/>
              </a:rPr>
              <a:t> of the ac cycle</a:t>
            </a:r>
            <a:endParaRPr b="0" lang="en-US" sz="2400" spc="-1" strike="noStrike">
              <a:solidFill>
                <a:srgbClr val="000000"/>
              </a:solidFill>
              <a:latin typeface="Arial"/>
            </a:endParaRPr>
          </a:p>
          <a:p>
            <a:pPr marL="427680" indent="-317160">
              <a:lnSpc>
                <a:spcPct val="100000"/>
              </a:lnSpc>
              <a:spcBef>
                <a:spcPts val="598"/>
              </a:spcBef>
              <a:buClr>
                <a:srgbClr val="000000"/>
              </a:buClr>
              <a:buSzPct val="45000"/>
              <a:buFont typeface="Wingdings" charset="2"/>
              <a:buChar char=""/>
            </a:pPr>
            <a:r>
              <a:rPr b="0" lang="en-US" sz="2400" spc="-1" strike="noStrike">
                <a:solidFill>
                  <a:srgbClr val="ff0000"/>
                </a:solidFill>
                <a:latin typeface="Arial"/>
                <a:ea typeface="Arial"/>
              </a:rPr>
              <a:t>Output is a series of pulses at twice the frequency of the input voltage</a:t>
            </a:r>
            <a:endParaRPr b="0" lang="en-US" sz="2400" spc="-1" strike="noStrike">
              <a:solidFill>
                <a:srgbClr val="000000"/>
              </a:solidFill>
              <a:latin typeface="Arial"/>
            </a:endParaRPr>
          </a:p>
          <a:p>
            <a:pPr marL="427680" indent="-31716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Arial"/>
              </a:rPr>
              <a:t>Full-wave bridge rectifier – uses a pair of diodes on alternating </a:t>
            </a:r>
            <a:br>
              <a:rPr sz="1800"/>
            </a:br>
            <a:r>
              <a:rPr b="0" lang="en-US" sz="2400" spc="-1" strike="noStrike">
                <a:solidFill>
                  <a:srgbClr val="000000"/>
                </a:solidFill>
                <a:latin typeface="Arial"/>
                <a:ea typeface="Arial"/>
              </a:rPr>
              <a:t>ac cycle halves</a:t>
            </a:r>
            <a:endParaRPr b="0" lang="en-US" sz="2400" spc="-1" strike="noStrike">
              <a:solidFill>
                <a:srgbClr val="000000"/>
              </a:solidFill>
              <a:latin typeface="Arial"/>
            </a:endParaRPr>
          </a:p>
        </p:txBody>
      </p:sp>
      <p:pic>
        <p:nvPicPr>
          <p:cNvPr id="417" name="" descr=""/>
          <p:cNvPicPr/>
          <p:nvPr/>
        </p:nvPicPr>
        <p:blipFill>
          <a:blip r:embed="rId1"/>
          <a:stretch/>
        </p:blipFill>
        <p:spPr>
          <a:xfrm>
            <a:off x="5758200" y="1042200"/>
            <a:ext cx="3493080" cy="4195080"/>
          </a:xfrm>
          <a:prstGeom prst="rect">
            <a:avLst/>
          </a:prstGeom>
          <a:ln w="0">
            <a:noFill/>
          </a:ln>
        </p:spPr>
      </p:pic>
    </p:spTree>
  </p:cSld>
  <mc:AlternateContent>
    <mc:Choice Requires="p14">
      <p:transition spd="slow" p14:dur="2000"/>
    </mc:Choice>
    <mc:Fallback>
      <p:transition spd="slow"/>
    </mc:Fallback>
  </mc:AlternateContent>
  <p:timing>
    <p:tnLst>
      <p:par>
        <p:cTn id="142" dur="indefinite" restart="never" nodeType="tmRoot">
          <p:childTnLst>
            <p:seq>
              <p:cTn id="143" dur="indefinite" nodeType="mainSeq">
                <p:childTnLst>
                  <p:par>
                    <p:cTn id="144" fill="hold">
                      <p:stCondLst>
                        <p:cond delay="0"/>
                      </p:stCondLst>
                      <p:childTnLst>
                        <p:par>
                          <p:cTn id="145" fill="hold">
                            <p:stCondLst>
                              <p:cond delay="0"/>
                            </p:stCondLst>
                            <p:childTnLst>
                              <p:par>
                                <p:cTn id="146" nodeType="withEffect" fill="hold" presetClass="entr" presetID="10">
                                  <p:stCondLst>
                                    <p:cond delay="2000"/>
                                  </p:stCondLst>
                                  <p:childTnLst>
                                    <p:set>
                                      <p:cBhvr>
                                        <p:cTn id="147" dur="1" fill="hold">
                                          <p:stCondLst>
                                            <p:cond delay="0"/>
                                          </p:stCondLst>
                                        </p:cTn>
                                        <p:tgtEl>
                                          <p:spTgt spid="417"/>
                                        </p:tgtEl>
                                        <p:attrNameLst>
                                          <p:attrName>style.visibility</p:attrName>
                                        </p:attrNameLst>
                                      </p:cBhvr>
                                      <p:to>
                                        <p:strVal val="visible"/>
                                      </p:to>
                                    </p:set>
                                    <p:animEffect filter="fade" transition="in">
                                      <p:cBhvr additive="repl">
                                        <p:cTn id="148" dur="2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3"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Filter Circuits</a:t>
            </a:r>
            <a:endParaRPr b="0" lang="en-US" sz="4400" spc="-1" strike="noStrike">
              <a:solidFill>
                <a:srgbClr val="000000"/>
              </a:solidFill>
              <a:latin typeface="Arial"/>
            </a:endParaRPr>
          </a:p>
        </p:txBody>
      </p:sp>
      <p:sp>
        <p:nvSpPr>
          <p:cNvPr id="424" name="CustomShape 7"/>
          <p:cNvSpPr/>
          <p:nvPr/>
        </p:nvSpPr>
        <p:spPr>
          <a:xfrm>
            <a:off x="500040" y="1191600"/>
            <a:ext cx="9064440" cy="2369520"/>
          </a:xfrm>
          <a:prstGeom prst="rect">
            <a:avLst/>
          </a:prstGeom>
          <a:noFill/>
          <a:ln w="0">
            <a:noFill/>
          </a:ln>
        </p:spPr>
        <p:style>
          <a:lnRef idx="0"/>
          <a:fillRef idx="0"/>
          <a:effectRef idx="0"/>
          <a:fontRef idx="minor"/>
        </p:style>
        <p:txBody>
          <a:bodyPr lIns="0" rIns="0" tIns="0" bIns="0" anchor="t">
            <a:normAutofit/>
          </a:bodyPr>
          <a:p>
            <a:pPr marL="432000" indent="-322200">
              <a:lnSpc>
                <a:spcPct val="100000"/>
              </a:lnSpc>
              <a:spcBef>
                <a:spcPts val="697"/>
              </a:spcBef>
              <a:spcAft>
                <a:spcPts val="598"/>
              </a:spcAft>
              <a:buClr>
                <a:srgbClr val="000000"/>
              </a:buClr>
              <a:buSzPct val="45000"/>
              <a:buFont typeface="Wingdings" charset="2"/>
              <a:buChar char=""/>
            </a:pPr>
            <a:r>
              <a:rPr b="0" lang="en-US" sz="2800" spc="-1" strike="noStrike">
                <a:solidFill>
                  <a:srgbClr val="000000"/>
                </a:solidFill>
                <a:latin typeface="Arial"/>
                <a:ea typeface="Arial"/>
              </a:rPr>
              <a:t>A </a:t>
            </a:r>
            <a:r>
              <a:rPr b="0" lang="en-US" sz="2800" spc="-1" strike="noStrike">
                <a:solidFill>
                  <a:srgbClr val="000000"/>
                </a:solidFill>
                <a:latin typeface="Arial"/>
                <a:ea typeface="SimSun"/>
              </a:rPr>
              <a:t>Rectifier's </a:t>
            </a:r>
            <a:r>
              <a:rPr b="0" i="1" lang="en-US" sz="2800" spc="-1" strike="noStrike">
                <a:solidFill>
                  <a:srgbClr val="000000"/>
                </a:solidFill>
                <a:latin typeface="Arial"/>
                <a:ea typeface="SimSun"/>
              </a:rPr>
              <a:t>pulsed output </a:t>
            </a:r>
            <a:r>
              <a:rPr b="0" lang="en-US" sz="2800" spc="-1" strike="noStrike">
                <a:solidFill>
                  <a:srgbClr val="000000"/>
                </a:solidFill>
                <a:latin typeface="Arial"/>
                <a:ea typeface="SimSun"/>
              </a:rPr>
              <a:t>is </a:t>
            </a:r>
            <a:r>
              <a:rPr b="0" lang="en-US" sz="2800" spc="-1" strike="noStrike">
                <a:solidFill>
                  <a:srgbClr val="000000"/>
                </a:solidFill>
                <a:latin typeface="Arial"/>
                <a:ea typeface="Arial"/>
              </a:rPr>
              <a:t>often </a:t>
            </a:r>
            <a:r>
              <a:rPr b="0" lang="en-US" sz="2800" spc="-1" strike="noStrike">
                <a:solidFill>
                  <a:srgbClr val="000000"/>
                </a:solidFill>
                <a:latin typeface="Arial"/>
                <a:ea typeface="SimSun"/>
              </a:rPr>
              <a:t>unusable as </a:t>
            </a:r>
            <a:r>
              <a:rPr b="0" lang="en-US" sz="2800" spc="-1" strike="noStrike">
                <a:solidFill>
                  <a:srgbClr val="000000"/>
                </a:solidFill>
                <a:latin typeface="Arial"/>
                <a:ea typeface="Arial"/>
              </a:rPr>
              <a:t>DC</a:t>
            </a:r>
            <a:endParaRPr b="0" lang="en-US" sz="2800" spc="-1" strike="noStrike">
              <a:solidFill>
                <a:srgbClr val="000000"/>
              </a:solidFill>
              <a:latin typeface="Arial"/>
            </a:endParaRPr>
          </a:p>
          <a:p>
            <a:pPr marL="432000" indent="-322200">
              <a:lnSpc>
                <a:spcPct val="100000"/>
              </a:lnSpc>
              <a:spcBef>
                <a:spcPts val="697"/>
              </a:spcBef>
              <a:spcAft>
                <a:spcPts val="598"/>
              </a:spcAft>
              <a:buClr>
                <a:srgbClr val="000000"/>
              </a:buClr>
              <a:buSzPct val="45000"/>
              <a:buFont typeface="Wingdings" charset="2"/>
              <a:buChar char=""/>
            </a:pPr>
            <a:r>
              <a:rPr b="0" i="1" lang="en-US" sz="2800" spc="-1" strike="noStrike">
                <a:solidFill>
                  <a:srgbClr val="c9091e"/>
                </a:solidFill>
                <a:latin typeface="Arial"/>
                <a:ea typeface="SimSun"/>
              </a:rPr>
              <a:t>Filter networks </a:t>
            </a:r>
            <a:r>
              <a:rPr b="0" lang="en-US" sz="2800" spc="-1" strike="noStrike">
                <a:solidFill>
                  <a:srgbClr val="c9091e"/>
                </a:solidFill>
                <a:latin typeface="Arial"/>
                <a:ea typeface="SimSun"/>
              </a:rPr>
              <a:t>– made up of </a:t>
            </a:r>
            <a:r>
              <a:rPr b="0" lang="en-US" sz="2800" spc="-1" strike="noStrike" u="sng">
                <a:solidFill>
                  <a:srgbClr val="c9091e"/>
                </a:solidFill>
                <a:uFillTx/>
                <a:latin typeface="Arial"/>
                <a:ea typeface="SimSun"/>
              </a:rPr>
              <a:t>capacitors and inductors</a:t>
            </a:r>
            <a:endParaRPr b="0" lang="en-US" sz="2800" spc="-1" strike="noStrike">
              <a:solidFill>
                <a:srgbClr val="000000"/>
              </a:solidFill>
              <a:latin typeface="Arial"/>
            </a:endParaRPr>
          </a:p>
          <a:p>
            <a:pPr marL="432000" indent="-322200">
              <a:lnSpc>
                <a:spcPct val="100000"/>
              </a:lnSpc>
              <a:spcBef>
                <a:spcPts val="697"/>
              </a:spcBef>
              <a:spcAft>
                <a:spcPts val="598"/>
              </a:spcAft>
              <a:buClr>
                <a:srgbClr val="000000"/>
              </a:buClr>
              <a:buSzPct val="45000"/>
              <a:buFont typeface="Wingdings" charset="2"/>
              <a:buChar char=""/>
            </a:pPr>
            <a:r>
              <a:rPr b="0" lang="en-US" sz="2800" spc="-1" strike="noStrike">
                <a:solidFill>
                  <a:srgbClr val="000000"/>
                </a:solidFill>
                <a:latin typeface="Arial"/>
                <a:ea typeface="SimSun"/>
              </a:rPr>
              <a:t>an inductor to </a:t>
            </a:r>
            <a:r>
              <a:rPr b="0" lang="en-US" sz="2800" spc="-1" strike="noStrike">
                <a:solidFill>
                  <a:srgbClr val="000000"/>
                </a:solidFill>
                <a:latin typeface="Arial"/>
                <a:ea typeface="Arial"/>
              </a:rPr>
              <a:t>filter</a:t>
            </a:r>
            <a:r>
              <a:rPr b="0" lang="en-US" sz="2800" spc="-1" strike="noStrike">
                <a:solidFill>
                  <a:srgbClr val="000000"/>
                </a:solidFill>
                <a:latin typeface="Arial"/>
                <a:ea typeface="SimSun"/>
              </a:rPr>
              <a:t> (resist) current </a:t>
            </a:r>
            <a:r>
              <a:rPr b="0" lang="en-US" sz="2800" spc="-1" strike="noStrike">
                <a:solidFill>
                  <a:srgbClr val="000000"/>
                </a:solidFill>
                <a:latin typeface="Arial"/>
                <a:ea typeface="Arial"/>
              </a:rPr>
              <a:t>variations</a:t>
            </a:r>
            <a:r>
              <a:rPr b="0" lang="en-US" sz="2800" spc="-1" strike="noStrike">
                <a:solidFill>
                  <a:srgbClr val="000000"/>
                </a:solidFill>
                <a:latin typeface="Arial"/>
                <a:ea typeface="SimSun"/>
              </a:rPr>
              <a:t> </a:t>
            </a:r>
            <a:endParaRPr b="0" lang="en-US" sz="2800" spc="-1" strike="noStrike">
              <a:solidFill>
                <a:srgbClr val="000000"/>
              </a:solidFill>
              <a:latin typeface="Arial"/>
            </a:endParaRPr>
          </a:p>
          <a:p>
            <a:pPr marL="432000" indent="-32220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SimSun"/>
              </a:rPr>
              <a:t>a capacitor </a:t>
            </a:r>
            <a:r>
              <a:rPr b="0" lang="en-US" sz="2800" spc="-1" strike="noStrike">
                <a:solidFill>
                  <a:srgbClr val="000000"/>
                </a:solidFill>
                <a:latin typeface="Arial"/>
                <a:ea typeface="Arial"/>
              </a:rPr>
              <a:t>to</a:t>
            </a:r>
            <a:r>
              <a:rPr b="0" lang="en-US" sz="2800" spc="-1" strike="noStrike">
                <a:solidFill>
                  <a:srgbClr val="000000"/>
                </a:solidFill>
                <a:latin typeface="Arial"/>
                <a:ea typeface="SimSun"/>
              </a:rPr>
              <a:t> </a:t>
            </a:r>
            <a:r>
              <a:rPr b="0" lang="en-US" sz="2800" spc="-1" strike="noStrike">
                <a:solidFill>
                  <a:srgbClr val="000000"/>
                </a:solidFill>
                <a:latin typeface="Arial"/>
                <a:ea typeface="Arial"/>
              </a:rPr>
              <a:t>filter</a:t>
            </a:r>
            <a:r>
              <a:rPr b="0" lang="en-US" sz="2800" spc="-1" strike="noStrike">
                <a:solidFill>
                  <a:srgbClr val="000000"/>
                </a:solidFill>
                <a:latin typeface="Arial"/>
                <a:ea typeface="SimSun"/>
              </a:rPr>
              <a:t> (resist) voltage</a:t>
            </a:r>
            <a:r>
              <a:rPr b="0" lang="en-US" sz="2800" spc="-1" strike="noStrike">
                <a:solidFill>
                  <a:srgbClr val="000000"/>
                </a:solidFill>
                <a:latin typeface="Arial"/>
                <a:ea typeface="Arial"/>
              </a:rPr>
              <a:t> variations</a:t>
            </a:r>
            <a:endParaRPr b="0" lang="en-US" sz="2800" spc="-1" strike="noStrike">
              <a:solidFill>
                <a:srgbClr val="000000"/>
              </a:solidFill>
              <a:latin typeface="Arial"/>
            </a:endParaRPr>
          </a:p>
        </p:txBody>
      </p:sp>
      <p:pic>
        <p:nvPicPr>
          <p:cNvPr id="425" name="" descr=""/>
          <p:cNvPicPr/>
          <p:nvPr/>
        </p:nvPicPr>
        <p:blipFill>
          <a:blip r:embed="rId1"/>
          <a:stretch/>
        </p:blipFill>
        <p:spPr>
          <a:xfrm>
            <a:off x="4747680" y="3578760"/>
            <a:ext cx="3720240" cy="1946880"/>
          </a:xfrm>
          <a:prstGeom prst="rect">
            <a:avLst/>
          </a:prstGeom>
          <a:ln w="0">
            <a:noFill/>
          </a:ln>
        </p:spPr>
      </p:pic>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childTnLst>
                  <p:par>
                    <p:cTn id="151" fill="hold">
                      <p:stCondLst>
                        <p:cond delay="0"/>
                      </p:stCondLst>
                      <p:childTnLst>
                        <p:par>
                          <p:cTn id="152" fill="hold">
                            <p:stCondLst>
                              <p:cond delay="0"/>
                            </p:stCondLst>
                            <p:childTnLst>
                              <p:par>
                                <p:cTn id="153" nodeType="withEffect" fill="hold" presetClass="entr" presetID="10">
                                  <p:stCondLst>
                                    <p:cond delay="2000"/>
                                  </p:stCondLst>
                                  <p:childTnLst>
                                    <p:set>
                                      <p:cBhvr>
                                        <p:cTn id="154" dur="1" fill="hold">
                                          <p:stCondLst>
                                            <p:cond delay="0"/>
                                          </p:stCondLst>
                                        </p:cTn>
                                        <p:tgtEl>
                                          <p:spTgt spid="425"/>
                                        </p:tgtEl>
                                        <p:attrNameLst>
                                          <p:attrName>style.visibility</p:attrName>
                                        </p:attrNameLst>
                                      </p:cBhvr>
                                      <p:to>
                                        <p:strVal val="visible"/>
                                      </p:to>
                                    </p:set>
                                    <p:animEffect filter="fade" transition="in">
                                      <p:cBhvr additive="repl">
                                        <p:cTn id="155" dur="2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 descr=""/>
          <p:cNvPicPr/>
          <p:nvPr/>
        </p:nvPicPr>
        <p:blipFill>
          <a:blip r:embed="rId1"/>
          <a:stretch/>
        </p:blipFill>
        <p:spPr>
          <a:xfrm>
            <a:off x="5486400" y="246240"/>
            <a:ext cx="3886200" cy="5257080"/>
          </a:xfrm>
          <a:prstGeom prst="rect">
            <a:avLst/>
          </a:prstGeom>
          <a:ln w="0">
            <a:noFill/>
          </a:ln>
        </p:spPr>
      </p:pic>
      <p:sp>
        <p:nvSpPr>
          <p:cNvPr id="427" name=""/>
          <p:cNvSpPr txBox="1"/>
          <p:nvPr/>
        </p:nvSpPr>
        <p:spPr>
          <a:xfrm>
            <a:off x="685800" y="757800"/>
            <a:ext cx="4114800" cy="3154320"/>
          </a:xfrm>
          <a:prstGeom prst="rect">
            <a:avLst/>
          </a:prstGeom>
          <a:noFill/>
          <a:ln w="0">
            <a:noFill/>
          </a:ln>
        </p:spPr>
        <p:txBody>
          <a:bodyPr lIns="90000" rIns="90000" tIns="45000" bIns="45000" anchor="t">
            <a:noAutofit/>
          </a:bodyPr>
          <a:p>
            <a:pPr algn="ctr"/>
            <a:r>
              <a:rPr b="0" lang="en-US" sz="7200" spc="-1" strike="noStrike">
                <a:solidFill>
                  <a:srgbClr val="000000"/>
                </a:solidFill>
                <a:latin typeface="Arial"/>
              </a:rPr>
              <a:t>Power Supply Filtering</a:t>
            </a:r>
            <a:endParaRPr b="0" lang="en-US"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5"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Bipolar Transistors</a:t>
            </a:r>
            <a:endParaRPr b="0" lang="en-US" sz="4400" spc="-1" strike="noStrike">
              <a:solidFill>
                <a:srgbClr val="000000"/>
              </a:solidFill>
              <a:latin typeface="Arial"/>
            </a:endParaRPr>
          </a:p>
        </p:txBody>
      </p:sp>
      <p:sp>
        <p:nvSpPr>
          <p:cNvPr id="206" name="CustomShape 7"/>
          <p:cNvSpPr/>
          <p:nvPr/>
        </p:nvSpPr>
        <p:spPr>
          <a:xfrm>
            <a:off x="842040" y="1288800"/>
            <a:ext cx="4793760" cy="3283920"/>
          </a:xfrm>
          <a:prstGeom prst="rect">
            <a:avLst/>
          </a:prstGeom>
          <a:noFill/>
          <a:ln w="0">
            <a:noFill/>
          </a:ln>
        </p:spPr>
        <p:style>
          <a:lnRef idx="0"/>
          <a:fillRef idx="0"/>
          <a:effectRef idx="0"/>
          <a:fontRef idx="minor"/>
        </p:style>
        <p:txBody>
          <a:bodyPr lIns="0" rIns="0" tIns="0" bIns="0" anchor="t">
            <a:normAutofit fontScale="77000"/>
          </a:bodyPr>
          <a:p>
            <a:pPr marL="526680" indent="-391680">
              <a:lnSpc>
                <a:spcPct val="100000"/>
              </a:lnSpc>
              <a:spcBef>
                <a:spcPts val="697"/>
              </a:spcBef>
              <a:buClr>
                <a:srgbClr val="000000"/>
              </a:buClr>
              <a:buSzPct val="45000"/>
              <a:buFont typeface="Wingdings" charset="2"/>
              <a:buChar char=""/>
            </a:pPr>
            <a:r>
              <a:rPr b="0" lang="en-US" sz="2800" spc="-1" strike="noStrike">
                <a:solidFill>
                  <a:srgbClr val="000000"/>
                </a:solidFill>
                <a:latin typeface="Arial"/>
                <a:ea typeface="Arial"/>
              </a:rPr>
              <a:t>Bipolar junction transistors have  3 electrodes:</a:t>
            </a:r>
            <a:endParaRPr b="0" lang="en-US" sz="2800" spc="-1" strike="noStrike">
              <a:solidFill>
                <a:srgbClr val="000000"/>
              </a:solidFill>
              <a:latin typeface="Arial"/>
            </a:endParaRPr>
          </a:p>
          <a:p>
            <a:pPr lvl="1" marL="1053720" indent="-39168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Collector (C)</a:t>
            </a:r>
            <a:endParaRPr b="0" lang="en-US" sz="2400" spc="-1" strike="noStrike">
              <a:solidFill>
                <a:srgbClr val="000000"/>
              </a:solidFill>
              <a:latin typeface="Arial"/>
            </a:endParaRPr>
          </a:p>
          <a:p>
            <a:pPr lvl="1" marL="1053720" indent="-39168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Base (B)</a:t>
            </a:r>
            <a:endParaRPr b="0" lang="en-US" sz="2400" spc="-1" strike="noStrike">
              <a:solidFill>
                <a:srgbClr val="000000"/>
              </a:solidFill>
              <a:latin typeface="Arial"/>
            </a:endParaRPr>
          </a:p>
          <a:p>
            <a:pPr lvl="1" marL="1053720" indent="-39168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Emitter (E)</a:t>
            </a:r>
            <a:endParaRPr b="0" lang="en-US" sz="2400" spc="-1" strike="noStrike">
              <a:solidFill>
                <a:srgbClr val="000000"/>
              </a:solidFill>
              <a:latin typeface="Arial"/>
            </a:endParaRPr>
          </a:p>
          <a:p>
            <a:pPr marL="526680" indent="-3916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Arial"/>
              </a:rPr>
              <a:t>Emitter-Collector </a:t>
            </a:r>
            <a:r>
              <a:rPr b="0" i="1" lang="en-US" sz="2800" spc="-1" strike="noStrike" u="sng">
                <a:solidFill>
                  <a:srgbClr val="000000"/>
                </a:solidFill>
                <a:uFillTx/>
                <a:latin typeface="Arial"/>
                <a:ea typeface="Arial"/>
              </a:rPr>
              <a:t>current</a:t>
            </a:r>
            <a:r>
              <a:rPr b="0" lang="en-US" sz="2800" spc="-1" strike="noStrike">
                <a:solidFill>
                  <a:srgbClr val="000000"/>
                </a:solidFill>
                <a:latin typeface="Arial"/>
                <a:ea typeface="Arial"/>
              </a:rPr>
              <a:t> flow is   controlled by the much smaller     </a:t>
            </a:r>
            <a:r>
              <a:rPr b="0" i="1" lang="en-US" sz="2800" spc="-1" strike="noStrike" u="sng">
                <a:solidFill>
                  <a:srgbClr val="000000"/>
                </a:solidFill>
                <a:uFillTx/>
                <a:latin typeface="Arial"/>
                <a:ea typeface="Arial"/>
              </a:rPr>
              <a:t>current</a:t>
            </a:r>
            <a:r>
              <a:rPr b="0" lang="en-US" sz="2800" spc="-1" strike="noStrike">
                <a:solidFill>
                  <a:srgbClr val="000000"/>
                </a:solidFill>
                <a:latin typeface="Arial"/>
                <a:ea typeface="Arial"/>
              </a:rPr>
              <a:t> flow between base and    emitter</a:t>
            </a:r>
            <a:endParaRPr b="0" lang="en-US" sz="2800" spc="-1" strike="noStrike">
              <a:solidFill>
                <a:srgbClr val="000000"/>
              </a:solidFill>
              <a:latin typeface="Arial"/>
            </a:endParaRPr>
          </a:p>
        </p:txBody>
      </p:sp>
      <p:pic>
        <p:nvPicPr>
          <p:cNvPr id="207" name="" descr=""/>
          <p:cNvPicPr/>
          <p:nvPr/>
        </p:nvPicPr>
        <p:blipFill>
          <a:blip r:embed="rId1"/>
          <a:stretch/>
        </p:blipFill>
        <p:spPr>
          <a:xfrm>
            <a:off x="6160680" y="1228320"/>
            <a:ext cx="2792880" cy="402156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3" name="CustomShape 6"/>
          <p:cNvSpPr/>
          <p:nvPr/>
        </p:nvSpPr>
        <p:spPr>
          <a:xfrm>
            <a:off x="456840" y="910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Power Supplies</a:t>
            </a:r>
            <a:endParaRPr b="0" lang="en-US" sz="4400" spc="-1" strike="noStrike">
              <a:solidFill>
                <a:srgbClr val="000000"/>
              </a:solidFill>
              <a:latin typeface="Arial"/>
            </a:endParaRPr>
          </a:p>
        </p:txBody>
      </p:sp>
      <p:sp>
        <p:nvSpPr>
          <p:cNvPr id="434" name="CustomShape 7"/>
          <p:cNvSpPr/>
          <p:nvPr/>
        </p:nvSpPr>
        <p:spPr>
          <a:xfrm>
            <a:off x="500040" y="1037520"/>
            <a:ext cx="9064440" cy="2158560"/>
          </a:xfrm>
          <a:prstGeom prst="rect">
            <a:avLst/>
          </a:prstGeom>
          <a:noFill/>
          <a:ln w="0">
            <a:noFill/>
          </a:ln>
        </p:spPr>
        <p:style>
          <a:lnRef idx="0"/>
          <a:fillRef idx="0"/>
          <a:effectRef idx="0"/>
          <a:fontRef idx="minor"/>
        </p:style>
        <p:txBody>
          <a:bodyPr lIns="0" rIns="0" tIns="0" bIns="0" anchor="t">
            <a:normAutofit fontScale="87000"/>
          </a:bodyPr>
          <a:p>
            <a:pPr marL="424800" indent="-316440">
              <a:lnSpc>
                <a:spcPct val="100000"/>
              </a:lnSpc>
              <a:spcBef>
                <a:spcPts val="799"/>
              </a:spcBef>
              <a:spcAft>
                <a:spcPts val="1199"/>
              </a:spcAft>
              <a:buClr>
                <a:srgbClr val="000000"/>
              </a:buClr>
              <a:buSzPct val="45000"/>
              <a:buFont typeface="Wingdings" charset="2"/>
              <a:buChar char=""/>
            </a:pPr>
            <a:r>
              <a:rPr b="0" lang="en-US" sz="3600" spc="-1" strike="noStrike">
                <a:solidFill>
                  <a:srgbClr val="000000"/>
                </a:solidFill>
                <a:latin typeface="Arial"/>
                <a:ea typeface="SimSun"/>
              </a:rPr>
              <a:t>Power supply safety</a:t>
            </a:r>
            <a:r>
              <a:rPr b="0" lang="en-US" sz="3200" spc="-1" strike="noStrike">
                <a:solidFill>
                  <a:srgbClr val="000000"/>
                </a:solidFill>
                <a:latin typeface="Arial"/>
                <a:ea typeface="SimSun"/>
              </a:rPr>
              <a:t>:</a:t>
            </a:r>
            <a:endParaRPr b="0" lang="en-US" sz="3200" spc="-1" strike="noStrike">
              <a:solidFill>
                <a:srgbClr val="000000"/>
              </a:solidFill>
              <a:latin typeface="Arial"/>
            </a:endParaRPr>
          </a:p>
          <a:p>
            <a:pPr marL="424800" indent="-31644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SimSun"/>
              </a:rPr>
              <a:t>Fuses (transformer primary side) are used to protect against short      circuits or excessive current</a:t>
            </a:r>
            <a:endParaRPr b="0" lang="en-US" sz="2400" spc="-1" strike="noStrike">
              <a:solidFill>
                <a:srgbClr val="000000"/>
              </a:solidFill>
              <a:latin typeface="Arial"/>
            </a:endParaRPr>
          </a:p>
          <a:p>
            <a:pPr marL="424800" indent="-316440">
              <a:lnSpc>
                <a:spcPct val="100000"/>
              </a:lnSpc>
              <a:spcBef>
                <a:spcPts val="598"/>
              </a:spcBef>
              <a:spcAft>
                <a:spcPts val="1199"/>
              </a:spcAft>
              <a:buClr>
                <a:srgbClr val="000000"/>
              </a:buClr>
              <a:buSzPct val="45000"/>
              <a:buFont typeface="Wingdings" charset="2"/>
              <a:buChar char=""/>
            </a:pPr>
            <a:r>
              <a:rPr b="0" i="1" lang="en-US" sz="2400" spc="-1" strike="noStrike">
                <a:solidFill>
                  <a:srgbClr val="c9091e"/>
                </a:solidFill>
                <a:latin typeface="Arial"/>
                <a:ea typeface="SimSun"/>
              </a:rPr>
              <a:t>Bleeder resistors </a:t>
            </a:r>
            <a:r>
              <a:rPr b="0" lang="en-US" sz="2400" spc="-1" strike="noStrike">
                <a:solidFill>
                  <a:srgbClr val="c9091e"/>
                </a:solidFill>
                <a:latin typeface="Arial"/>
                <a:ea typeface="SimSun"/>
              </a:rPr>
              <a:t>discharge energy</a:t>
            </a:r>
            <a:r>
              <a:rPr b="0" lang="en-US" sz="2400" spc="-1" strike="noStrike">
                <a:solidFill>
                  <a:srgbClr val="c9091e"/>
                </a:solidFill>
                <a:latin typeface="Arial"/>
                <a:ea typeface="Arial"/>
              </a:rPr>
              <a:t> stored in the PS filter capacitors</a:t>
            </a:r>
            <a:r>
              <a:rPr b="0" lang="en-US" sz="2400" spc="-1" strike="noStrike">
                <a:solidFill>
                  <a:srgbClr val="c9091e"/>
                </a:solidFill>
                <a:latin typeface="Arial"/>
                <a:ea typeface="SimSun"/>
              </a:rPr>
              <a:t>   when the supply is turned off </a:t>
            </a:r>
            <a:endParaRPr b="0" lang="en-US" sz="2400" spc="-1" strike="noStrike">
              <a:solidFill>
                <a:srgbClr val="000000"/>
              </a:solidFill>
              <a:latin typeface="Arial"/>
            </a:endParaRPr>
          </a:p>
        </p:txBody>
      </p:sp>
      <p:pic>
        <p:nvPicPr>
          <p:cNvPr id="435" name="" descr=""/>
          <p:cNvPicPr/>
          <p:nvPr/>
        </p:nvPicPr>
        <p:blipFill>
          <a:blip r:embed="rId1"/>
          <a:stretch/>
        </p:blipFill>
        <p:spPr>
          <a:xfrm>
            <a:off x="5681880" y="3107880"/>
            <a:ext cx="4017960" cy="2098800"/>
          </a:xfrm>
          <a:prstGeom prst="rect">
            <a:avLst/>
          </a:prstGeom>
          <a:ln w="0">
            <a:noFill/>
          </a:ln>
        </p:spPr>
      </p:pic>
      <p:sp>
        <p:nvSpPr>
          <p:cNvPr id="436" name="Line 8"/>
          <p:cNvSpPr/>
          <p:nvPr/>
        </p:nvSpPr>
        <p:spPr>
          <a:xfrm flipH="1">
            <a:off x="9231480" y="2651040"/>
            <a:ext cx="456840" cy="1279800"/>
          </a:xfrm>
          <a:prstGeom prst="line">
            <a:avLst/>
          </a:prstGeom>
          <a:ln w="0">
            <a:solidFill>
              <a:srgbClr val="ff0000"/>
            </a:solidFill>
            <a:tailEnd len="med" type="triangle" w="med"/>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a typeface="DejaVu Sans"/>
            </a:endParaRPr>
          </a:p>
        </p:txBody>
      </p:sp>
      <p:sp>
        <p:nvSpPr>
          <p:cNvPr id="437" name="CustomShape 9"/>
          <p:cNvSpPr/>
          <p:nvPr/>
        </p:nvSpPr>
        <p:spPr>
          <a:xfrm>
            <a:off x="914040" y="3304080"/>
            <a:ext cx="4201200" cy="1336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200" spc="-1" strike="noStrike">
                <a:solidFill>
                  <a:srgbClr val="000000"/>
                </a:solidFill>
                <a:latin typeface="Arial"/>
                <a:ea typeface="SimSun"/>
              </a:rPr>
              <a:t>Working on power supplies – wait for the bleeder resistor to discharge energy, even if the PS is unplugged</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6" dur="indefinite" restart="never" nodeType="tmRoot">
          <p:childTnLst>
            <p:seq>
              <p:cTn id="157" dur="indefinite" nodeType="mainSeq">
                <p:childTnLst>
                  <p:par>
                    <p:cTn id="158" fill="hold">
                      <p:stCondLst>
                        <p:cond delay="0"/>
                      </p:stCondLst>
                      <p:childTnLst>
                        <p:par>
                          <p:cTn id="159" fill="hold">
                            <p:stCondLst>
                              <p:cond delay="0"/>
                            </p:stCondLst>
                            <p:childTnLst>
                              <p:par>
                                <p:cTn id="160" nodeType="withEffect" fill="hold" presetClass="entr" presetID="10">
                                  <p:stCondLst>
                                    <p:cond delay="2000"/>
                                  </p:stCondLst>
                                  <p:childTnLst>
                                    <p:set>
                                      <p:cBhvr>
                                        <p:cTn id="161" dur="1" fill="hold">
                                          <p:stCondLst>
                                            <p:cond delay="0"/>
                                          </p:stCondLst>
                                        </p:cTn>
                                        <p:tgtEl>
                                          <p:spTgt spid="435"/>
                                        </p:tgtEl>
                                        <p:attrNameLst>
                                          <p:attrName>style.visibility</p:attrName>
                                        </p:attrNameLst>
                                      </p:cBhvr>
                                      <p:to>
                                        <p:strVal val="visible"/>
                                      </p:to>
                                    </p:set>
                                    <p:animEffect filter="fade" transition="in">
                                      <p:cBhvr additive="repl">
                                        <p:cTn id="162" dur="2000"/>
                                        <p:tgtEl>
                                          <p:spTgt spid="435"/>
                                        </p:tgtEl>
                                      </p:cBhvr>
                                    </p:animEffect>
                                  </p:childTnLst>
                                </p:cTn>
                              </p:par>
                              <p:par>
                                <p:cTn id="163" nodeType="withEffect" fill="hold" presetClass="entr" presetID="10">
                                  <p:stCondLst>
                                    <p:cond delay="2000"/>
                                  </p:stCondLst>
                                  <p:childTnLst>
                                    <p:set>
                                      <p:cBhvr>
                                        <p:cTn id="164" dur="1" fill="hold">
                                          <p:stCondLst>
                                            <p:cond delay="0"/>
                                          </p:stCondLst>
                                        </p:cTn>
                                        <p:tgtEl>
                                          <p:spTgt spid="436"/>
                                        </p:tgtEl>
                                        <p:attrNameLst>
                                          <p:attrName>style.visibility</p:attrName>
                                        </p:attrNameLst>
                                      </p:cBhvr>
                                      <p:to>
                                        <p:strVal val="visible"/>
                                      </p:to>
                                    </p:set>
                                    <p:animEffect filter="fade" transition="in">
                                      <p:cBhvr additive="repl">
                                        <p:cTn id="165" dur="2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3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3"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Power Supplies</a:t>
            </a:r>
            <a:endParaRPr b="0" lang="en-US" sz="4400" spc="-1" strike="noStrike">
              <a:solidFill>
                <a:srgbClr val="000000"/>
              </a:solidFill>
              <a:latin typeface="Arial"/>
            </a:endParaRPr>
          </a:p>
        </p:txBody>
      </p:sp>
      <p:sp>
        <p:nvSpPr>
          <p:cNvPr id="444"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82000"/>
          </a:bodyPr>
          <a:p>
            <a:pPr marL="504000" indent="-375120">
              <a:lnSpc>
                <a:spcPct val="100000"/>
              </a:lnSpc>
              <a:spcBef>
                <a:spcPts val="649"/>
              </a:spcBef>
              <a:spcAft>
                <a:spcPts val="1199"/>
              </a:spcAft>
              <a:buClr>
                <a:srgbClr val="000000"/>
              </a:buClr>
              <a:buSzPct val="45000"/>
              <a:buFont typeface="Wingdings" charset="2"/>
              <a:buChar char=""/>
            </a:pPr>
            <a:r>
              <a:rPr b="1" lang="en-US" sz="2600" spc="-1" strike="noStrike">
                <a:solidFill>
                  <a:srgbClr val="000000"/>
                </a:solidFill>
                <a:latin typeface="Arial"/>
                <a:ea typeface="SimSun"/>
              </a:rPr>
              <a:t>Switching</a:t>
            </a:r>
            <a:r>
              <a:rPr b="0" lang="en-US" sz="2600" spc="-1" strike="noStrike">
                <a:solidFill>
                  <a:srgbClr val="000000"/>
                </a:solidFill>
                <a:latin typeface="Arial"/>
                <a:ea typeface="SimSun"/>
              </a:rPr>
              <a:t> or Switchmode supplies:</a:t>
            </a:r>
            <a:endParaRPr b="0" lang="en-US" sz="2600" spc="-1" strike="noStrike">
              <a:solidFill>
                <a:srgbClr val="000000"/>
              </a:solidFill>
              <a:latin typeface="Arial"/>
            </a:endParaRPr>
          </a:p>
          <a:p>
            <a:pPr marL="504000" indent="-375120">
              <a:lnSpc>
                <a:spcPct val="100000"/>
              </a:lnSpc>
              <a:spcBef>
                <a:spcPts val="649"/>
              </a:spcBef>
              <a:spcAft>
                <a:spcPts val="1199"/>
              </a:spcAft>
              <a:buClr>
                <a:srgbClr val="000000"/>
              </a:buClr>
              <a:buSzPct val="45000"/>
              <a:buFont typeface="Wingdings" charset="2"/>
              <a:buChar char=""/>
            </a:pPr>
            <a:r>
              <a:rPr b="0" lang="en-US" sz="2600" spc="-1" strike="noStrike">
                <a:solidFill>
                  <a:srgbClr val="000000"/>
                </a:solidFill>
                <a:latin typeface="Arial"/>
                <a:ea typeface="SimSun"/>
              </a:rPr>
              <a:t>Transistors switch current pulses at a high frequency (20 kHz or     more*) through a transformer then capacitor</a:t>
            </a:r>
            <a:r>
              <a:rPr b="0" lang="en-US" sz="2600" spc="-1" strike="noStrike">
                <a:solidFill>
                  <a:srgbClr val="000000"/>
                </a:solidFill>
                <a:latin typeface="Arial"/>
                <a:ea typeface="Arial"/>
              </a:rPr>
              <a:t>s and inductors</a:t>
            </a:r>
            <a:r>
              <a:rPr b="0" lang="en-US" sz="2600" spc="-1" strike="noStrike">
                <a:solidFill>
                  <a:srgbClr val="000000"/>
                </a:solidFill>
                <a:latin typeface="Arial"/>
                <a:ea typeface="SimSun"/>
              </a:rPr>
              <a:t> filter the voltage</a:t>
            </a:r>
            <a:endParaRPr b="0" lang="en-US" sz="2600" spc="-1" strike="noStrike">
              <a:solidFill>
                <a:srgbClr val="000000"/>
              </a:solidFill>
              <a:latin typeface="Arial"/>
            </a:endParaRPr>
          </a:p>
          <a:p>
            <a:pPr marL="504000" indent="-375120">
              <a:lnSpc>
                <a:spcPct val="100000"/>
              </a:lnSpc>
              <a:spcBef>
                <a:spcPts val="649"/>
              </a:spcBef>
              <a:spcAft>
                <a:spcPts val="1199"/>
              </a:spcAft>
              <a:buClr>
                <a:srgbClr val="000000"/>
              </a:buClr>
              <a:buSzPct val="45000"/>
              <a:buFont typeface="Wingdings" charset="2"/>
              <a:buChar char=""/>
            </a:pPr>
            <a:r>
              <a:rPr b="0" lang="en-US" sz="2600" spc="-1" strike="noStrike">
                <a:solidFill>
                  <a:srgbClr val="c9091e"/>
                </a:solidFill>
                <a:latin typeface="Arial"/>
                <a:ea typeface="SimSun"/>
              </a:rPr>
              <a:t>High frequency operation allows </a:t>
            </a:r>
            <a:r>
              <a:rPr b="0" lang="en-US" sz="2600" spc="-1" strike="noStrike">
                <a:solidFill>
                  <a:srgbClr val="c9091e"/>
                </a:solidFill>
                <a:latin typeface="Arial"/>
                <a:ea typeface="Arial"/>
              </a:rPr>
              <a:t>small, </a:t>
            </a:r>
            <a:r>
              <a:rPr b="0" lang="en-US" sz="2600" spc="-1" strike="noStrike">
                <a:solidFill>
                  <a:srgbClr val="c9091e"/>
                </a:solidFill>
                <a:latin typeface="Arial"/>
                <a:ea typeface="SimSun"/>
              </a:rPr>
              <a:t>lightweight components (transformers, capacitors, inductors) to be used</a:t>
            </a:r>
            <a:endParaRPr b="0" lang="en-US" sz="2600" spc="-1" strike="noStrike">
              <a:solidFill>
                <a:srgbClr val="000000"/>
              </a:solidFill>
              <a:latin typeface="Arial"/>
            </a:endParaRPr>
          </a:p>
          <a:p>
            <a:pPr marL="504000" indent="-375120">
              <a:lnSpc>
                <a:spcPct val="100000"/>
              </a:lnSpc>
              <a:spcBef>
                <a:spcPts val="1417"/>
              </a:spcBef>
              <a:buClr>
                <a:srgbClr val="000000"/>
              </a:buClr>
              <a:buSzPct val="45000"/>
              <a:buFont typeface="Wingdings" charset="2"/>
              <a:buChar char=""/>
            </a:pPr>
            <a:r>
              <a:rPr b="1" lang="en-US" sz="2600" spc="-1" strike="noStrike">
                <a:solidFill>
                  <a:srgbClr val="000000"/>
                </a:solidFill>
                <a:latin typeface="Arial"/>
                <a:ea typeface="SimSun"/>
              </a:rPr>
              <a:t>Linear</a:t>
            </a:r>
            <a:r>
              <a:rPr b="0" lang="en-US" sz="2600" spc="-1" strike="noStrike">
                <a:solidFill>
                  <a:srgbClr val="000000"/>
                </a:solidFill>
                <a:latin typeface="Arial"/>
                <a:ea typeface="SimSun"/>
              </a:rPr>
              <a:t> supplies are very heavy due to their large, iron-core power   transformer and large filter inductors/capacitors</a:t>
            </a:r>
            <a:endParaRPr b="0" lang="en-US" sz="2600" spc="-1" strike="noStrike">
              <a:solidFill>
                <a:srgbClr val="000000"/>
              </a:solidFill>
              <a:latin typeface="Arial"/>
            </a:endParaRPr>
          </a:p>
        </p:txBody>
      </p:sp>
      <p:sp>
        <p:nvSpPr>
          <p:cNvPr id="445" name="CustomShape 8"/>
          <p:cNvSpPr/>
          <p:nvPr/>
        </p:nvSpPr>
        <p:spPr>
          <a:xfrm>
            <a:off x="4113000" y="4827960"/>
            <a:ext cx="5571720" cy="65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2000" spc="-1" strike="noStrike">
                <a:solidFill>
                  <a:srgbClr val="000000"/>
                </a:solidFill>
                <a:latin typeface="Arial"/>
                <a:ea typeface="SimSun"/>
              </a:rPr>
              <a:t>*RFI supression must be included in the design.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66" dur="indefinite" restart="never" nodeType="tmRoot">
          <p:childTnLst>
            <p:seq>
              <p:cTn id="167" dur="indefinite" nodeType="mainSeq">
                <p:childTnLst>
                  <p:par>
                    <p:cTn id="168" fill="hold">
                      <p:stCondLst>
                        <p:cond delay="0"/>
                      </p:stCondLst>
                      <p:childTnLst>
                        <p:par>
                          <p:cTn id="169" fill="hold">
                            <p:stCondLst>
                              <p:cond delay="0"/>
                            </p:stCondLst>
                            <p:childTnLst>
                              <p:par>
                                <p:cTn id="170" nodeType="withEffect" fill="hold" presetClass="entr" presetID="10">
                                  <p:stCondLst>
                                    <p:cond delay="5000"/>
                                  </p:stCondLst>
                                  <p:childTnLst>
                                    <p:set>
                                      <p:cBhvr>
                                        <p:cTn id="171" dur="1" fill="hold">
                                          <p:stCondLst>
                                            <p:cond delay="0"/>
                                          </p:stCondLst>
                                        </p:cTn>
                                        <p:tgtEl>
                                          <p:spTgt spid="445">
                                            <p:txEl>
                                              <p:pRg st="0" end="0"/>
                                            </p:txEl>
                                          </p:spTgt>
                                        </p:tgtEl>
                                        <p:attrNameLst>
                                          <p:attrName>style.visibility</p:attrName>
                                        </p:attrNameLst>
                                      </p:cBhvr>
                                      <p:to>
                                        <p:strVal val="visible"/>
                                      </p:to>
                                    </p:set>
                                    <p:animEffect filter="fade" transition="in">
                                      <p:cBhvr additive="repl">
                                        <p:cTn id="172" dur="2000"/>
                                        <p:tgtEl>
                                          <p:spTgt spid="445">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4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1"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Batteries</a:t>
            </a:r>
            <a:endParaRPr b="0" lang="en-US" sz="4400" spc="-1" strike="noStrike">
              <a:solidFill>
                <a:srgbClr val="000000"/>
              </a:solidFill>
              <a:latin typeface="Arial"/>
            </a:endParaRPr>
          </a:p>
        </p:txBody>
      </p:sp>
      <p:sp>
        <p:nvSpPr>
          <p:cNvPr id="452"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87000"/>
          </a:bodyPr>
          <a:p>
            <a:pPr marL="479880" indent="-357120">
              <a:lnSpc>
                <a:spcPct val="100000"/>
              </a:lnSpc>
              <a:spcAft>
                <a:spcPts val="1199"/>
              </a:spcAft>
              <a:buClr>
                <a:srgbClr val="000000"/>
              </a:buClr>
              <a:buSzPct val="45000"/>
              <a:buFont typeface="Wingdings" charset="2"/>
              <a:buChar char=""/>
            </a:pPr>
            <a:r>
              <a:rPr b="0" lang="en-US" sz="2800" spc="-1" strike="noStrike">
                <a:solidFill>
                  <a:srgbClr val="000000"/>
                </a:solidFill>
                <a:latin typeface="Arial"/>
                <a:ea typeface="Arial"/>
              </a:rPr>
              <a:t>Large marine or RV storage batteries are often used as emergency backup power supplies </a:t>
            </a:r>
            <a:endParaRPr b="0" lang="en-US" sz="2800" spc="-1" strike="noStrike">
              <a:solidFill>
                <a:srgbClr val="000000"/>
              </a:solidFill>
              <a:latin typeface="Arial"/>
            </a:endParaRPr>
          </a:p>
          <a:p>
            <a:pPr marL="479880" indent="-357120">
              <a:lnSpc>
                <a:spcPct val="100000"/>
              </a:lnSpc>
              <a:spcAft>
                <a:spcPts val="1199"/>
              </a:spcAft>
              <a:buClr>
                <a:srgbClr val="000000"/>
              </a:buClr>
              <a:buSzPct val="45000"/>
              <a:buFont typeface="Wingdings" charset="2"/>
              <a:buChar char=""/>
            </a:pPr>
            <a:r>
              <a:rPr b="0" lang="en-US" sz="2800" spc="-1" strike="noStrike">
                <a:solidFill>
                  <a:srgbClr val="000000"/>
                </a:solidFill>
                <a:latin typeface="Arial"/>
                <a:ea typeface="Arial"/>
              </a:rPr>
              <a:t>Liquid-electrolyte or gel-electrolyte batteries are rated at 12 V but should be maintained at 13.8 V</a:t>
            </a:r>
            <a:endParaRPr b="0" lang="en-US" sz="2800" spc="-1" strike="noStrike">
              <a:solidFill>
                <a:srgbClr val="000000"/>
              </a:solidFill>
              <a:latin typeface="Arial"/>
            </a:endParaRPr>
          </a:p>
          <a:p>
            <a:pPr marL="479880" indent="-357120">
              <a:lnSpc>
                <a:spcPct val="100000"/>
              </a:lnSpc>
              <a:spcAft>
                <a:spcPts val="1199"/>
              </a:spcAft>
              <a:buClr>
                <a:srgbClr val="000000"/>
              </a:buClr>
              <a:buSzPct val="45000"/>
              <a:buFont typeface="Wingdings" charset="2"/>
              <a:buChar char=""/>
            </a:pPr>
            <a:r>
              <a:rPr b="0" lang="en-US" sz="2800" spc="-1" strike="noStrike">
                <a:solidFill>
                  <a:srgbClr val="c9091e"/>
                </a:solidFill>
                <a:latin typeface="Arial"/>
                <a:ea typeface="Arial"/>
              </a:rPr>
              <a:t>Lead-acid batteries are useful until their output drops to 10.5 V</a:t>
            </a:r>
            <a:endParaRPr b="0" lang="en-US" sz="2800" spc="-1" strike="noStrike">
              <a:solidFill>
                <a:srgbClr val="000000"/>
              </a:solidFill>
              <a:latin typeface="Arial"/>
            </a:endParaRPr>
          </a:p>
          <a:p>
            <a:pPr marL="479880" indent="-357120">
              <a:lnSpc>
                <a:spcPct val="100000"/>
              </a:lnSpc>
              <a:spcBef>
                <a:spcPts val="1417"/>
              </a:spcBef>
              <a:buClr>
                <a:srgbClr val="000000"/>
              </a:buClr>
              <a:buSzPct val="45000"/>
              <a:buFont typeface="Wingdings" charset="2"/>
              <a:buChar char=""/>
            </a:pPr>
            <a:r>
              <a:rPr b="0" lang="en-US" sz="2800" spc="-1" strike="noStrike">
                <a:solidFill>
                  <a:srgbClr val="c9091e"/>
                </a:solidFill>
                <a:latin typeface="Arial"/>
                <a:ea typeface="Arial"/>
              </a:rPr>
              <a:t>Discharging batteries past their minimum voltage will reduce the life of the battery</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8"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Batteries</a:t>
            </a:r>
            <a:endParaRPr b="0" lang="en-US" sz="4400" spc="-1" strike="noStrike">
              <a:solidFill>
                <a:srgbClr val="000000"/>
              </a:solidFill>
              <a:latin typeface="Arial"/>
            </a:endParaRPr>
          </a:p>
        </p:txBody>
      </p:sp>
      <p:sp>
        <p:nvSpPr>
          <p:cNvPr id="459"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89000"/>
          </a:bodyPr>
          <a:p>
            <a:pPr marL="420480" indent="-312840">
              <a:lnSpc>
                <a:spcPct val="100000"/>
              </a:lnSpc>
              <a:spcBef>
                <a:spcPts val="697"/>
              </a:spcBef>
              <a:spcAft>
                <a:spcPts val="1199"/>
              </a:spcAft>
              <a:buClr>
                <a:srgbClr val="000000"/>
              </a:buClr>
              <a:buSzPct val="45000"/>
              <a:buFont typeface="Wingdings" charset="2"/>
              <a:buChar char=""/>
            </a:pPr>
            <a:r>
              <a:rPr b="1" i="1" lang="en-US" sz="2800" spc="-1" strike="noStrike" u="sng">
                <a:solidFill>
                  <a:srgbClr val="000000"/>
                </a:solidFill>
                <a:uFillTx/>
                <a:latin typeface="Arial"/>
                <a:ea typeface="Arial"/>
              </a:rPr>
              <a:t>Never</a:t>
            </a:r>
            <a:r>
              <a:rPr b="0" lang="en-US" sz="2800" spc="-1" strike="noStrike">
                <a:solidFill>
                  <a:srgbClr val="000000"/>
                </a:solidFill>
                <a:latin typeface="Arial"/>
                <a:ea typeface="Arial"/>
              </a:rPr>
              <a:t> attempt to recharge a carbon-zinc, alkaline, or silver-nickel type battery (the chemical reaction cannot be reversed)</a:t>
            </a:r>
            <a:endParaRPr b="0" lang="en-US" sz="2800" spc="-1" strike="noStrike">
              <a:solidFill>
                <a:srgbClr val="000000"/>
              </a:solidFill>
              <a:latin typeface="Arial"/>
            </a:endParaRPr>
          </a:p>
          <a:p>
            <a:pPr marL="420480" indent="-3128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Arial"/>
              </a:rPr>
              <a:t>Battery self-discharge gradually reduces stored energy over time</a:t>
            </a:r>
            <a:endParaRPr b="0" lang="en-US" sz="2800" spc="-1" strike="noStrike">
              <a:solidFill>
                <a:srgbClr val="000000"/>
              </a:solidFill>
              <a:latin typeface="Arial"/>
            </a:endParaRPr>
          </a:p>
          <a:p>
            <a:pPr marL="420480" indent="-31284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Slow this discharge by storing in a cool, dry place </a:t>
            </a:r>
            <a:endParaRPr b="0" lang="en-US" sz="2400" spc="-1" strike="noStrike">
              <a:solidFill>
                <a:srgbClr val="000000"/>
              </a:solidFill>
              <a:latin typeface="Arial"/>
            </a:endParaRPr>
          </a:p>
          <a:p>
            <a:pPr marL="420480" indent="-312840">
              <a:lnSpc>
                <a:spcPct val="100000"/>
              </a:lnSpc>
              <a:spcBef>
                <a:spcPts val="1417"/>
              </a:spcBef>
              <a:buClr>
                <a:srgbClr val="000000"/>
              </a:buClr>
              <a:buSzPct val="45000"/>
              <a:buFont typeface="Wingdings" charset="2"/>
              <a:buChar char=""/>
            </a:pPr>
            <a:r>
              <a:rPr b="0" lang="en-US" sz="2400" spc="-1" strike="noStrike">
                <a:solidFill>
                  <a:srgbClr val="000000"/>
                </a:solidFill>
                <a:latin typeface="Arial"/>
                <a:ea typeface="Arial"/>
              </a:rPr>
              <a:t>Freezing will damage batteries with liquid or gel electrolytes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3"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5"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Rechargeable Batteries</a:t>
            </a:r>
            <a:endParaRPr b="0" lang="en-US" sz="4400" spc="-1" strike="noStrike">
              <a:solidFill>
                <a:srgbClr val="000000"/>
              </a:solidFill>
              <a:latin typeface="Arial"/>
            </a:endParaRPr>
          </a:p>
        </p:txBody>
      </p:sp>
      <p:sp>
        <p:nvSpPr>
          <p:cNvPr id="466"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86000"/>
          </a:bodyPr>
          <a:p>
            <a:pPr marL="429840" indent="-3200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Arial"/>
              </a:rPr>
              <a:t>Different types of rechargable batteries require different charging methods</a:t>
            </a:r>
            <a:endParaRPr b="0" lang="en-US" sz="2800" spc="-1" strike="noStrike">
              <a:solidFill>
                <a:srgbClr val="000000"/>
              </a:solidFill>
              <a:latin typeface="Arial"/>
            </a:endParaRPr>
          </a:p>
          <a:p>
            <a:pPr marL="429840" indent="-3200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Arial"/>
              </a:rPr>
              <a:t> </a:t>
            </a:r>
            <a:r>
              <a:rPr b="0" lang="en-US" sz="2800" spc="-1" strike="noStrike">
                <a:solidFill>
                  <a:srgbClr val="000000"/>
                </a:solidFill>
                <a:latin typeface="Arial"/>
                <a:ea typeface="Arial"/>
              </a:rPr>
              <a:t>NiCad, NMH, Li-Ion</a:t>
            </a:r>
            <a:endParaRPr b="0" lang="en-US" sz="2800" spc="-1" strike="noStrike">
              <a:solidFill>
                <a:srgbClr val="000000"/>
              </a:solidFill>
              <a:latin typeface="Arial"/>
            </a:endParaRPr>
          </a:p>
          <a:p>
            <a:pPr marL="429840" indent="-3200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Arial"/>
              </a:rPr>
              <a:t>Use the </a:t>
            </a:r>
            <a:r>
              <a:rPr b="0" i="1" lang="en-US" sz="2800" spc="-1" strike="noStrike">
                <a:solidFill>
                  <a:srgbClr val="000000"/>
                </a:solidFill>
                <a:latin typeface="Arial"/>
                <a:ea typeface="Arial"/>
              </a:rPr>
              <a:t>proper type of charger </a:t>
            </a:r>
            <a:r>
              <a:rPr b="0" lang="en-US" sz="2800" spc="-1" strike="noStrike">
                <a:solidFill>
                  <a:srgbClr val="000000"/>
                </a:solidFill>
                <a:latin typeface="Arial"/>
                <a:ea typeface="Arial"/>
              </a:rPr>
              <a:t>to maximize the life and usefulness of the battery</a:t>
            </a:r>
            <a:endParaRPr b="0" lang="en-US" sz="2800" spc="-1" strike="noStrike">
              <a:solidFill>
                <a:srgbClr val="000000"/>
              </a:solidFill>
              <a:latin typeface="Arial"/>
            </a:endParaRPr>
          </a:p>
          <a:p>
            <a:pPr marL="429840" indent="-320040">
              <a:lnSpc>
                <a:spcPct val="100000"/>
              </a:lnSpc>
              <a:spcBef>
                <a:spcPts val="1417"/>
              </a:spcBef>
              <a:buClr>
                <a:srgbClr val="000000"/>
              </a:buClr>
              <a:buSzPct val="45000"/>
              <a:buFont typeface="Wingdings" charset="2"/>
              <a:buChar char=""/>
            </a:pPr>
            <a:r>
              <a:rPr b="0" lang="en-US" sz="2800" spc="-1" strike="noStrike">
                <a:solidFill>
                  <a:srgbClr val="c9091e"/>
                </a:solidFill>
                <a:latin typeface="Arial"/>
                <a:ea typeface="Arial"/>
              </a:rPr>
              <a:t>NiCds (or Nicads) – designed to have low internal resistance to supply high discharge current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8"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9"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0"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1"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2" name="CustomShape 6"/>
          <p:cNvSpPr/>
          <p:nvPr/>
        </p:nvSpPr>
        <p:spPr>
          <a:xfrm>
            <a:off x="503640" y="1504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Alternative Power</a:t>
            </a:r>
            <a:endParaRPr b="0" lang="en-US" sz="4400" spc="-1" strike="noStrike">
              <a:solidFill>
                <a:srgbClr val="000000"/>
              </a:solidFill>
              <a:latin typeface="Arial"/>
            </a:endParaRPr>
          </a:p>
        </p:txBody>
      </p:sp>
      <p:sp>
        <p:nvSpPr>
          <p:cNvPr id="473" name="CustomShape 7"/>
          <p:cNvSpPr/>
          <p:nvPr/>
        </p:nvSpPr>
        <p:spPr>
          <a:xfrm>
            <a:off x="500040" y="1100160"/>
            <a:ext cx="9064440" cy="3283920"/>
          </a:xfrm>
          <a:prstGeom prst="rect">
            <a:avLst/>
          </a:prstGeom>
          <a:noFill/>
          <a:ln w="0">
            <a:noFill/>
          </a:ln>
        </p:spPr>
        <p:style>
          <a:lnRef idx="0"/>
          <a:fillRef idx="0"/>
          <a:effectRef idx="0"/>
          <a:fontRef idx="minor"/>
        </p:style>
        <p:txBody>
          <a:bodyPr lIns="0" rIns="0" tIns="0" bIns="0" anchor="t">
            <a:normAutofit fontScale="56000"/>
          </a:bodyPr>
          <a:p>
            <a:pPr marL="862200" indent="-642240">
              <a:lnSpc>
                <a:spcPct val="100000"/>
              </a:lnSpc>
              <a:spcAft>
                <a:spcPts val="1199"/>
              </a:spcAft>
              <a:buClr>
                <a:srgbClr val="000000"/>
              </a:buClr>
              <a:buSzPct val="45000"/>
              <a:buFont typeface="Wingdings" charset="2"/>
              <a:buChar char=""/>
            </a:pPr>
            <a:r>
              <a:rPr b="0" i="1" lang="en-US" sz="3600" spc="-1" strike="noStrike">
                <a:solidFill>
                  <a:srgbClr val="ff0000"/>
                </a:solidFill>
                <a:latin typeface="Arial"/>
                <a:ea typeface="SimSun"/>
              </a:rPr>
              <a:t>Solar Power </a:t>
            </a:r>
            <a:r>
              <a:rPr b="0" lang="en-US" sz="3600" spc="-1" strike="noStrike">
                <a:solidFill>
                  <a:srgbClr val="ff0000"/>
                </a:solidFill>
                <a:latin typeface="Arial"/>
                <a:ea typeface="SimSun"/>
              </a:rPr>
              <a:t>– </a:t>
            </a:r>
            <a:r>
              <a:rPr b="0" i="1" lang="en-US" sz="3600" spc="-1" strike="noStrike">
                <a:solidFill>
                  <a:srgbClr val="ff0000"/>
                </a:solidFill>
                <a:latin typeface="Arial"/>
                <a:ea typeface="SimSun"/>
              </a:rPr>
              <a:t>photovoltaic conversion</a:t>
            </a:r>
            <a:r>
              <a:rPr b="0" lang="en-US" sz="3600" spc="-1" strike="noStrike">
                <a:solidFill>
                  <a:srgbClr val="ff0000"/>
                </a:solidFill>
                <a:latin typeface="Arial"/>
                <a:ea typeface="SimSun"/>
              </a:rPr>
              <a:t> of sunlight directly to electricity</a:t>
            </a:r>
            <a:endParaRPr b="0" lang="en-US" sz="3600" spc="-1" strike="noStrike">
              <a:solidFill>
                <a:srgbClr val="000000"/>
              </a:solidFill>
              <a:latin typeface="Arial"/>
            </a:endParaRPr>
          </a:p>
          <a:p>
            <a:pPr marL="862200" indent="-642240">
              <a:lnSpc>
                <a:spcPct val="100000"/>
              </a:lnSpc>
              <a:spcAft>
                <a:spcPts val="1199"/>
              </a:spcAft>
              <a:buClr>
                <a:srgbClr val="000000"/>
              </a:buClr>
              <a:buSzPct val="45000"/>
              <a:buFont typeface="Wingdings" charset="2"/>
              <a:buChar char=""/>
            </a:pPr>
            <a:r>
              <a:rPr b="0" lang="en-US" sz="3600" spc="-1" strike="noStrike">
                <a:solidFill>
                  <a:srgbClr val="ff0000"/>
                </a:solidFill>
                <a:latin typeface="Arial"/>
                <a:ea typeface="SimSun"/>
              </a:rPr>
              <a:t>Solar cells are a special type of diode</a:t>
            </a:r>
            <a:endParaRPr b="0" lang="en-US" sz="3600" spc="-1" strike="noStrike">
              <a:solidFill>
                <a:srgbClr val="000000"/>
              </a:solidFill>
              <a:latin typeface="Arial"/>
            </a:endParaRPr>
          </a:p>
          <a:p>
            <a:pPr marL="862200" indent="-642240">
              <a:lnSpc>
                <a:spcPct val="100000"/>
              </a:lnSpc>
              <a:spcAft>
                <a:spcPts val="1199"/>
              </a:spcAft>
              <a:buClr>
                <a:srgbClr val="000000"/>
              </a:buClr>
              <a:buSzPct val="45000"/>
              <a:buFont typeface="Wingdings" charset="2"/>
              <a:buChar char=""/>
            </a:pPr>
            <a:r>
              <a:rPr b="0" lang="en-US" sz="3600" spc="-1" strike="noStrike">
                <a:solidFill>
                  <a:srgbClr val="ff0000"/>
                </a:solidFill>
                <a:latin typeface="Arial"/>
                <a:ea typeface="SimSun"/>
              </a:rPr>
              <a:t>The forward voltage created as the electrons cross the </a:t>
            </a:r>
            <a:r>
              <a:rPr b="0" lang="en-US" sz="3600" spc="-1" strike="noStrike">
                <a:solidFill>
                  <a:srgbClr val="ff0000"/>
                </a:solidFill>
                <a:latin typeface="Arial"/>
                <a:ea typeface="Arial"/>
              </a:rPr>
              <a:t>P-N </a:t>
            </a:r>
            <a:r>
              <a:rPr b="0" lang="en-US" sz="3600" spc="-1" strike="noStrike">
                <a:solidFill>
                  <a:srgbClr val="ff0000"/>
                </a:solidFill>
                <a:latin typeface="Arial"/>
                <a:ea typeface="SimSun"/>
              </a:rPr>
              <a:t>junction is   approximately 0.5 V dc (open circuit voltage) when fully illuminated</a:t>
            </a:r>
            <a:endParaRPr b="0" lang="en-US" sz="3600" spc="-1" strike="noStrike">
              <a:solidFill>
                <a:srgbClr val="000000"/>
              </a:solidFill>
              <a:latin typeface="Arial"/>
            </a:endParaRPr>
          </a:p>
          <a:p>
            <a:pPr marL="862200" indent="-642240">
              <a:lnSpc>
                <a:spcPct val="100000"/>
              </a:lnSpc>
              <a:spcAft>
                <a:spcPts val="1199"/>
              </a:spcAft>
              <a:buClr>
                <a:srgbClr val="000000"/>
              </a:buClr>
              <a:buSzPct val="45000"/>
              <a:buFont typeface="Wingdings" charset="2"/>
              <a:buChar char=""/>
            </a:pPr>
            <a:r>
              <a:rPr b="0" lang="en-US" sz="3600" spc="-1" strike="noStrike">
                <a:solidFill>
                  <a:srgbClr val="ff0000"/>
                </a:solidFill>
                <a:latin typeface="Arial"/>
                <a:ea typeface="SimSun"/>
              </a:rPr>
              <a:t>Individual solar cells can be connected in series to create higher            voltages (24 cells to create 12 V) AND in parallel to provide more current. </a:t>
            </a:r>
            <a:r>
              <a:rPr b="0" i="1" lang="en-US" sz="3600" spc="-1" strike="noStrike">
                <a:solidFill>
                  <a:srgbClr val="ff0000"/>
                </a:solidFill>
                <a:latin typeface="Arial"/>
                <a:ea typeface="SimSun"/>
              </a:rPr>
              <a:t>SERIES-PARALLEL</a:t>
            </a:r>
            <a:endParaRPr b="0" lang="en-US" sz="3600" spc="-1" strike="noStrike">
              <a:solidFill>
                <a:srgbClr val="000000"/>
              </a:solidFill>
              <a:latin typeface="Arial"/>
            </a:endParaRPr>
          </a:p>
          <a:p>
            <a:pPr marL="862200" indent="-642240">
              <a:lnSpc>
                <a:spcPct val="100000"/>
              </a:lnSpc>
              <a:spcBef>
                <a:spcPts val="1417"/>
              </a:spcBef>
              <a:buClr>
                <a:srgbClr val="000000"/>
              </a:buClr>
              <a:buSzPct val="45000"/>
              <a:buFont typeface="Wingdings" charset="2"/>
              <a:buChar char=""/>
            </a:pPr>
            <a:r>
              <a:rPr b="0" i="1" lang="en-US" sz="3600" spc="-1" strike="noStrike">
                <a:solidFill>
                  <a:srgbClr val="000000"/>
                </a:solidFill>
                <a:latin typeface="Arial"/>
                <a:ea typeface="SimSun"/>
              </a:rPr>
              <a:t>Wind generators </a:t>
            </a:r>
            <a:r>
              <a:rPr b="0" lang="en-US" sz="3600" spc="-1" strike="noStrike">
                <a:solidFill>
                  <a:srgbClr val="000000"/>
                </a:solidFill>
                <a:latin typeface="Arial"/>
                <a:ea typeface="SimSun"/>
              </a:rPr>
              <a:t>use </a:t>
            </a:r>
            <a:r>
              <a:rPr b="0" lang="en-US" sz="3600" spc="-1" strike="noStrike">
                <a:solidFill>
                  <a:srgbClr val="000000"/>
                </a:solidFill>
                <a:latin typeface="Arial"/>
                <a:ea typeface="Arial"/>
              </a:rPr>
              <a:t>DC</a:t>
            </a:r>
            <a:r>
              <a:rPr b="0" lang="en-US" sz="3600" spc="-1" strike="noStrike">
                <a:solidFill>
                  <a:srgbClr val="000000"/>
                </a:solidFill>
                <a:latin typeface="Arial"/>
                <a:ea typeface="SimSun"/>
              </a:rPr>
              <a:t> generators to charge batteries</a:t>
            </a:r>
            <a:r>
              <a:rPr b="0" lang="en-US" sz="3600" spc="-1" strike="noStrike">
                <a:solidFill>
                  <a:srgbClr val="000000"/>
                </a:solidFill>
                <a:latin typeface="Arial"/>
                <a:ea typeface="Arial"/>
              </a:rPr>
              <a:t>; an inverter is used to convert to AC, if needed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5"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6"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7"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8"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9" name="CustomShape 6"/>
          <p:cNvSpPr/>
          <p:nvPr/>
        </p:nvSpPr>
        <p:spPr>
          <a:xfrm>
            <a:off x="503640" y="6120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Energy Storage</a:t>
            </a:r>
            <a:endParaRPr b="0" lang="en-US" sz="4400" spc="-1" strike="noStrike">
              <a:solidFill>
                <a:srgbClr val="000000"/>
              </a:solidFill>
              <a:latin typeface="Arial"/>
            </a:endParaRPr>
          </a:p>
        </p:txBody>
      </p:sp>
      <p:sp>
        <p:nvSpPr>
          <p:cNvPr id="480" name="CustomShape 7"/>
          <p:cNvSpPr/>
          <p:nvPr/>
        </p:nvSpPr>
        <p:spPr>
          <a:xfrm>
            <a:off x="273960" y="1005480"/>
            <a:ext cx="6944760" cy="3283920"/>
          </a:xfrm>
          <a:prstGeom prst="rect">
            <a:avLst/>
          </a:prstGeom>
          <a:noFill/>
          <a:ln w="0">
            <a:noFill/>
          </a:ln>
        </p:spPr>
        <p:style>
          <a:lnRef idx="0"/>
          <a:fillRef idx="0"/>
          <a:effectRef idx="0"/>
          <a:fontRef idx="minor"/>
        </p:style>
        <p:txBody>
          <a:bodyPr lIns="0" rIns="0" tIns="0" bIns="0" anchor="t">
            <a:normAutofit fontScale="91000"/>
          </a:bodyPr>
          <a:p>
            <a:pPr marL="834480" indent="-622440">
              <a:lnSpc>
                <a:spcPct val="100000"/>
              </a:lnSpc>
              <a:spcBef>
                <a:spcPts val="799"/>
              </a:spcBef>
              <a:spcAft>
                <a:spcPts val="1199"/>
              </a:spcAft>
              <a:buClr>
                <a:srgbClr val="000000"/>
              </a:buClr>
              <a:buSzPct val="45000"/>
              <a:buFont typeface="Wingdings" charset="2"/>
              <a:buChar char=""/>
            </a:pPr>
            <a:r>
              <a:rPr b="0" lang="en-US" sz="2200" spc="-1" strike="noStrike">
                <a:solidFill>
                  <a:srgbClr val="ff0000"/>
                </a:solidFill>
                <a:latin typeface="Arial"/>
                <a:ea typeface="SimSun"/>
              </a:rPr>
              <a:t>Disadvantage: Wind and solar power require a substantial energy storage system; No wind or sun means no power</a:t>
            </a:r>
            <a:endParaRPr b="0" lang="en-US" sz="2200" spc="-1" strike="noStrike">
              <a:solidFill>
                <a:srgbClr val="000000"/>
              </a:solidFill>
              <a:latin typeface="Arial"/>
            </a:endParaRPr>
          </a:p>
          <a:p>
            <a:pPr marL="834480" indent="-622440">
              <a:lnSpc>
                <a:spcPct val="100000"/>
              </a:lnSpc>
              <a:spcBef>
                <a:spcPts val="598"/>
              </a:spcBef>
              <a:spcAft>
                <a:spcPts val="1199"/>
              </a:spcAft>
              <a:buClr>
                <a:srgbClr val="000000"/>
              </a:buClr>
              <a:buSzPct val="45000"/>
              <a:buFont typeface="Wingdings" charset="2"/>
              <a:buChar char=""/>
            </a:pPr>
            <a:r>
              <a:rPr b="0" lang="en-US" sz="2200" spc="-1" strike="noStrike">
                <a:solidFill>
                  <a:srgbClr val="ff0000"/>
                </a:solidFill>
                <a:latin typeface="Arial"/>
                <a:ea typeface="SimSun"/>
              </a:rPr>
              <a:t>Excess power needs to be stored during peak        periods of generation (batteries are the most          common method) – a </a:t>
            </a:r>
            <a:r>
              <a:rPr b="0" lang="en-US" sz="2200" spc="-1" strike="noStrike" u="sng">
                <a:solidFill>
                  <a:srgbClr val="ff0000"/>
                </a:solidFill>
                <a:uFillTx/>
                <a:latin typeface="Arial"/>
                <a:ea typeface="SimSun"/>
              </a:rPr>
              <a:t>Charge Controller</a:t>
            </a:r>
            <a:r>
              <a:rPr b="0" lang="en-US" sz="2200" spc="-1" strike="noStrike">
                <a:solidFill>
                  <a:srgbClr val="ff0000"/>
                </a:solidFill>
                <a:latin typeface="Arial"/>
                <a:ea typeface="SimSun"/>
              </a:rPr>
              <a:t> must be included to prevent damage to the batteries</a:t>
            </a:r>
            <a:endParaRPr b="0" lang="en-US" sz="2200" spc="-1" strike="noStrike">
              <a:solidFill>
                <a:srgbClr val="000000"/>
              </a:solidFill>
              <a:latin typeface="Arial"/>
            </a:endParaRPr>
          </a:p>
          <a:p>
            <a:pPr marL="834480" indent="-622440">
              <a:lnSpc>
                <a:spcPct val="100000"/>
              </a:lnSpc>
              <a:spcBef>
                <a:spcPts val="1417"/>
              </a:spcBef>
              <a:buClr>
                <a:srgbClr val="000000"/>
              </a:buClr>
              <a:buSzPct val="45000"/>
              <a:buFont typeface="Wingdings" charset="2"/>
              <a:buChar char=""/>
            </a:pPr>
            <a:r>
              <a:rPr b="0" lang="en-US" sz="2200" spc="-1" strike="noStrike">
                <a:solidFill>
                  <a:srgbClr val="ff0000"/>
                </a:solidFill>
                <a:latin typeface="Arial"/>
                <a:ea typeface="SimSun"/>
              </a:rPr>
              <a:t>Diodes </a:t>
            </a:r>
            <a:r>
              <a:rPr b="0" lang="en-US" sz="2200" spc="-1" strike="noStrike">
                <a:solidFill>
                  <a:srgbClr val="ff0000"/>
                </a:solidFill>
                <a:latin typeface="Arial"/>
                <a:ea typeface="Arial"/>
              </a:rPr>
              <a:t>(in series) </a:t>
            </a:r>
            <a:r>
              <a:rPr b="0" lang="en-US" sz="2200" spc="-1" strike="noStrike">
                <a:solidFill>
                  <a:srgbClr val="ff0000"/>
                </a:solidFill>
                <a:latin typeface="Arial"/>
                <a:ea typeface="SimSun"/>
              </a:rPr>
              <a:t>prevent the batteries from           discharging back through the solar panels</a:t>
            </a:r>
            <a:endParaRPr b="0" lang="en-US" sz="2200" spc="-1" strike="noStrike">
              <a:solidFill>
                <a:srgbClr val="000000"/>
              </a:solidFill>
              <a:latin typeface="Arial"/>
            </a:endParaRPr>
          </a:p>
        </p:txBody>
      </p:sp>
      <p:pic>
        <p:nvPicPr>
          <p:cNvPr id="481" name="" descr=""/>
          <p:cNvPicPr/>
          <p:nvPr/>
        </p:nvPicPr>
        <p:blipFill>
          <a:blip r:embed="rId1"/>
          <a:stretch/>
        </p:blipFill>
        <p:spPr>
          <a:xfrm>
            <a:off x="7396920" y="1629720"/>
            <a:ext cx="2287800" cy="2662560"/>
          </a:xfrm>
          <a:prstGeom prst="rect">
            <a:avLst/>
          </a:prstGeom>
          <a:ln w="0">
            <a:noFill/>
          </a:ln>
        </p:spPr>
      </p:pic>
      <p:sp>
        <p:nvSpPr>
          <p:cNvPr id="482" name="Line 8"/>
          <p:cNvSpPr/>
          <p:nvPr/>
        </p:nvSpPr>
        <p:spPr>
          <a:xfrm flipV="1">
            <a:off x="6215400" y="2010960"/>
            <a:ext cx="2559240" cy="2011320"/>
          </a:xfrm>
          <a:prstGeom prst="line">
            <a:avLst/>
          </a:prstGeom>
          <a:ln w="0">
            <a:solidFill>
              <a:srgbClr val="ff0000"/>
            </a:solidFill>
            <a:tailEnd len="med" type="triangle" w="med"/>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a typeface="DejaVu Sans"/>
            </a:endParaRPr>
          </a:p>
        </p:txBody>
      </p:sp>
      <p:sp>
        <p:nvSpPr>
          <p:cNvPr id="483" name=""/>
          <p:cNvSpPr/>
          <p:nvPr/>
        </p:nvSpPr>
        <p:spPr>
          <a:xfrm>
            <a:off x="8043480" y="1371240"/>
            <a:ext cx="546480" cy="638280"/>
          </a:xfrm>
          <a:prstGeom prst="rect">
            <a:avLst/>
          </a:prstGeom>
          <a:solidFill>
            <a:srgbClr val="96c4fc"/>
          </a:solidFill>
          <a:ln w="0">
            <a:solidFill>
              <a:srgbClr val="254061"/>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84" name=""/>
          <p:cNvSpPr/>
          <p:nvPr/>
        </p:nvSpPr>
        <p:spPr>
          <a:xfrm>
            <a:off x="7303680" y="1005480"/>
            <a:ext cx="2009160" cy="35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Charge Controller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3" dur="indefinite" restart="never" nodeType="tmRoot">
          <p:childTnLst>
            <p:seq>
              <p:cTn id="174" dur="indefinite" nodeType="mainSeq">
                <p:childTnLst>
                  <p:par>
                    <p:cTn id="175" fill="hold">
                      <p:stCondLst>
                        <p:cond delay="0"/>
                      </p:stCondLst>
                      <p:childTnLst>
                        <p:par>
                          <p:cTn id="176" fill="hold">
                            <p:stCondLst>
                              <p:cond delay="0"/>
                            </p:stCondLst>
                            <p:childTnLst>
                              <p:par>
                                <p:cTn id="177" nodeType="withEffect" fill="hold" presetClass="entr" presetID="10">
                                  <p:stCondLst>
                                    <p:cond delay="5000"/>
                                  </p:stCondLst>
                                  <p:childTnLst>
                                    <p:set>
                                      <p:cBhvr>
                                        <p:cTn id="178" dur="1" fill="hold">
                                          <p:stCondLst>
                                            <p:cond delay="0"/>
                                          </p:stCondLst>
                                        </p:cTn>
                                        <p:tgtEl>
                                          <p:spTgt spid="482"/>
                                        </p:tgtEl>
                                        <p:attrNameLst>
                                          <p:attrName>style.visibility</p:attrName>
                                        </p:attrNameLst>
                                      </p:cBhvr>
                                      <p:to>
                                        <p:strVal val="visible"/>
                                      </p:to>
                                    </p:set>
                                    <p:animEffect filter="fade" transition="in">
                                      <p:cBhvr additive="repl">
                                        <p:cTn id="179" dur="2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6"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7"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8"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9"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0"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Audio Connectors</a:t>
            </a:r>
            <a:endParaRPr b="0" lang="en-US" sz="4400" spc="-1" strike="noStrike">
              <a:solidFill>
                <a:srgbClr val="000000"/>
              </a:solidFill>
              <a:latin typeface="Arial"/>
            </a:endParaRPr>
          </a:p>
        </p:txBody>
      </p:sp>
      <p:sp>
        <p:nvSpPr>
          <p:cNvPr id="491" name="CustomShape 7"/>
          <p:cNvSpPr/>
          <p:nvPr/>
        </p:nvSpPr>
        <p:spPr>
          <a:xfrm>
            <a:off x="503640" y="1096920"/>
            <a:ext cx="2143080" cy="3283920"/>
          </a:xfrm>
          <a:prstGeom prst="rect">
            <a:avLst/>
          </a:prstGeom>
          <a:noFill/>
          <a:ln w="0">
            <a:noFill/>
          </a:ln>
        </p:spPr>
        <p:style>
          <a:lnRef idx="0"/>
          <a:fillRef idx="0"/>
          <a:effectRef idx="0"/>
          <a:fontRef idx="minor"/>
        </p:style>
        <p:txBody>
          <a:bodyPr lIns="0" rIns="0" tIns="0" bIns="0" anchor="t">
            <a:normAutofit fontScale="87000"/>
          </a:bodyPr>
          <a:p>
            <a:pPr marL="505800" indent="-376560" algn="ctr">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Arial"/>
              </a:rPr>
              <a:t>Consumer electronics and Amateur Radio share many of the same connectors</a:t>
            </a:r>
            <a:endParaRPr b="0" lang="en-US" sz="2800" spc="-1" strike="noStrike">
              <a:solidFill>
                <a:srgbClr val="000000"/>
              </a:solidFill>
              <a:latin typeface="Arial"/>
            </a:endParaRPr>
          </a:p>
        </p:txBody>
      </p:sp>
      <p:pic>
        <p:nvPicPr>
          <p:cNvPr id="492" name="" descr=""/>
          <p:cNvPicPr/>
          <p:nvPr/>
        </p:nvPicPr>
        <p:blipFill>
          <a:blip r:embed="rId1"/>
          <a:srcRect l="12087" t="57606" r="39105" b="11113"/>
          <a:stretch/>
        </p:blipFill>
        <p:spPr>
          <a:xfrm>
            <a:off x="3564720" y="1107360"/>
            <a:ext cx="5663160" cy="4007880"/>
          </a:xfrm>
          <a:prstGeom prst="rect">
            <a:avLst/>
          </a:prstGeom>
          <a:ln w="0">
            <a:noFill/>
          </a:ln>
        </p:spPr>
      </p:pic>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0"/>
                      </p:stCondLst>
                      <p:childTnLst>
                        <p:par>
                          <p:cTn id="183" fill="hold">
                            <p:stCondLst>
                              <p:cond delay="0"/>
                            </p:stCondLst>
                            <p:childTnLst>
                              <p:par>
                                <p:cTn id="184" nodeType="withEffect" fill="hold" presetClass="entr" presetID="10">
                                  <p:stCondLst>
                                    <p:cond delay="0"/>
                                  </p:stCondLst>
                                  <p:childTnLst>
                                    <p:set>
                                      <p:cBhvr>
                                        <p:cTn id="185" dur="1" fill="hold">
                                          <p:stCondLst>
                                            <p:cond delay="0"/>
                                          </p:stCondLst>
                                        </p:cTn>
                                        <p:tgtEl>
                                          <p:spTgt spid="492"/>
                                        </p:tgtEl>
                                        <p:attrNameLst>
                                          <p:attrName>style.visibility</p:attrName>
                                        </p:attrNameLst>
                                      </p:cBhvr>
                                      <p:to>
                                        <p:strVal val="visible"/>
                                      </p:to>
                                    </p:set>
                                    <p:animEffect filter="fade" transition="in">
                                      <p:cBhvr additive="repl">
                                        <p:cTn id="186" dur="2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4" name="CustomShape 2"/>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5" name="CustomShape 3"/>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6" name="CustomShape 4"/>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7" name="CustomShape 5"/>
          <p:cNvSpPr/>
          <p:nvPr/>
        </p:nvSpPr>
        <p:spPr>
          <a:xfrm>
            <a:off x="503640" y="9108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Audio Connectors</a:t>
            </a:r>
            <a:endParaRPr b="0" lang="en-US" sz="4400" spc="-1" strike="noStrike">
              <a:solidFill>
                <a:srgbClr val="000000"/>
              </a:solidFill>
              <a:latin typeface="Arial"/>
            </a:endParaRPr>
          </a:p>
        </p:txBody>
      </p:sp>
      <p:sp>
        <p:nvSpPr>
          <p:cNvPr id="498" name="CustomShape 6"/>
          <p:cNvSpPr/>
          <p:nvPr/>
        </p:nvSpPr>
        <p:spPr>
          <a:xfrm>
            <a:off x="0" y="968400"/>
            <a:ext cx="10072800" cy="398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2200" spc="-1" strike="noStrike">
                <a:solidFill>
                  <a:srgbClr val="c9091e"/>
                </a:solidFill>
                <a:latin typeface="Arial"/>
                <a:ea typeface="SimSun"/>
              </a:rPr>
              <a:t>Phono plugs</a:t>
            </a:r>
            <a:r>
              <a:rPr b="0" lang="en-US" sz="2200" spc="-1" strike="noStrike">
                <a:solidFill>
                  <a:srgbClr val="c9091e"/>
                </a:solidFill>
                <a:latin typeface="Arial"/>
                <a:ea typeface="SimSun"/>
              </a:rPr>
              <a:t> (also called RCA connectors) are commonly used for low frequency (audio) and DC signals</a:t>
            </a:r>
            <a:endParaRPr b="0" lang="en-US" sz="2200" spc="-1" strike="noStrike">
              <a:solidFill>
                <a:srgbClr val="000000"/>
              </a:solidFill>
              <a:latin typeface="Arial"/>
            </a:endParaRPr>
          </a:p>
        </p:txBody>
      </p:sp>
      <p:pic>
        <p:nvPicPr>
          <p:cNvPr id="499" name="" descr=""/>
          <p:cNvPicPr/>
          <p:nvPr/>
        </p:nvPicPr>
        <p:blipFill>
          <a:blip r:embed="rId1"/>
          <a:stretch/>
        </p:blipFill>
        <p:spPr>
          <a:xfrm>
            <a:off x="3930120" y="1828080"/>
            <a:ext cx="2156400" cy="1824480"/>
          </a:xfrm>
          <a:prstGeom prst="rect">
            <a:avLst/>
          </a:prstGeom>
          <a:ln w="0">
            <a:noFill/>
          </a:ln>
        </p:spPr>
      </p:pic>
      <p:sp>
        <p:nvSpPr>
          <p:cNvPr id="500" name="CustomShape 7"/>
          <p:cNvSpPr/>
          <p:nvPr/>
        </p:nvSpPr>
        <p:spPr>
          <a:xfrm>
            <a:off x="0" y="3839400"/>
            <a:ext cx="6760080" cy="598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1800" spc="-1" strike="noStrike">
                <a:solidFill>
                  <a:srgbClr val="000000"/>
                </a:solidFill>
                <a:latin typeface="Arial"/>
                <a:ea typeface="SimSun"/>
              </a:rPr>
              <a:t>DIN or mini-DIN </a:t>
            </a:r>
            <a:r>
              <a:rPr b="0" lang="en-US" sz="1800" spc="-1" strike="noStrike">
                <a:solidFill>
                  <a:srgbClr val="000000"/>
                </a:solidFill>
                <a:latin typeface="Arial"/>
                <a:ea typeface="SimSun"/>
              </a:rPr>
              <a:t>connectors are keyed and have up to 9 pins </a:t>
            </a:r>
            <a:endParaRPr b="0" lang="en-US" sz="1800" spc="-1" strike="noStrike">
              <a:solidFill>
                <a:srgbClr val="000000"/>
              </a:solidFill>
              <a:latin typeface="Arial"/>
            </a:endParaRPr>
          </a:p>
          <a:p>
            <a:pPr algn="ctr">
              <a:lnSpc>
                <a:spcPct val="100000"/>
              </a:lnSpc>
            </a:pPr>
            <a:r>
              <a:rPr b="0" lang="en-US" sz="1800" spc="-1" strike="noStrike">
                <a:solidFill>
                  <a:srgbClr val="000000"/>
                </a:solidFill>
                <a:latin typeface="Arial"/>
                <a:ea typeface="SimSun"/>
              </a:rPr>
              <a:t>and are used </a:t>
            </a:r>
            <a:r>
              <a:rPr b="0" lang="en-US" sz="1800" spc="-1" strike="noStrike">
                <a:solidFill>
                  <a:srgbClr val="000000"/>
                </a:solidFill>
                <a:latin typeface="Arial"/>
                <a:ea typeface="Arial"/>
              </a:rPr>
              <a:t>for audio or control signals for</a:t>
            </a:r>
            <a:r>
              <a:rPr b="0" lang="en-US" sz="1800" spc="-1" strike="noStrike">
                <a:solidFill>
                  <a:srgbClr val="000000"/>
                </a:solidFill>
                <a:latin typeface="Arial"/>
                <a:ea typeface="SimSun"/>
              </a:rPr>
              <a:t> radio equipment</a:t>
            </a:r>
            <a:endParaRPr b="0" lang="en-US" sz="1800" spc="-1" strike="noStrike">
              <a:solidFill>
                <a:srgbClr val="000000"/>
              </a:solidFill>
              <a:latin typeface="Arial"/>
            </a:endParaRPr>
          </a:p>
        </p:txBody>
      </p:sp>
      <p:pic>
        <p:nvPicPr>
          <p:cNvPr id="501" name="" descr=""/>
          <p:cNvPicPr/>
          <p:nvPr/>
        </p:nvPicPr>
        <p:blipFill>
          <a:blip r:embed="rId2"/>
          <a:stretch/>
        </p:blipFill>
        <p:spPr>
          <a:xfrm>
            <a:off x="7053120" y="3765240"/>
            <a:ext cx="1534680" cy="1441440"/>
          </a:xfrm>
          <a:prstGeom prst="rect">
            <a:avLst/>
          </a:prstGeom>
          <a:ln w="0">
            <a:noFill/>
          </a:ln>
        </p:spPr>
      </p:pic>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0"/>
                      </p:stCondLst>
                      <p:childTnLst>
                        <p:par>
                          <p:cTn id="190" fill="hold">
                            <p:stCondLst>
                              <p:cond delay="0"/>
                            </p:stCondLst>
                            <p:childTnLst>
                              <p:par>
                                <p:cTn id="191" nodeType="withEffect" fill="hold" presetClass="entr" presetID="10">
                                  <p:stCondLst>
                                    <p:cond delay="0"/>
                                  </p:stCondLst>
                                  <p:childTnLst>
                                    <p:set>
                                      <p:cBhvr>
                                        <p:cTn id="192" dur="1" fill="hold">
                                          <p:stCondLst>
                                            <p:cond delay="0"/>
                                          </p:stCondLst>
                                        </p:cTn>
                                        <p:tgtEl>
                                          <p:spTgt spid="499"/>
                                        </p:tgtEl>
                                        <p:attrNameLst>
                                          <p:attrName>style.visibility</p:attrName>
                                        </p:attrNameLst>
                                      </p:cBhvr>
                                      <p:to>
                                        <p:strVal val="visible"/>
                                      </p:to>
                                    </p:set>
                                    <p:animEffect filter="fade" transition="in">
                                      <p:cBhvr additive="repl">
                                        <p:cTn id="193" dur="2000"/>
                                        <p:tgtEl>
                                          <p:spTgt spid="499"/>
                                        </p:tgtEl>
                                      </p:cBhvr>
                                    </p:animEffect>
                                  </p:childTnLst>
                                </p:cTn>
                              </p:par>
                              <p:par>
                                <p:cTn id="194" nodeType="withEffect" fill="hold" presetClass="entr" presetID="10">
                                  <p:stCondLst>
                                    <p:cond delay="4000"/>
                                  </p:stCondLst>
                                  <p:childTnLst>
                                    <p:set>
                                      <p:cBhvr>
                                        <p:cTn id="195" dur="1" fill="hold">
                                          <p:stCondLst>
                                            <p:cond delay="0"/>
                                          </p:stCondLst>
                                        </p:cTn>
                                        <p:tgtEl>
                                          <p:spTgt spid="501"/>
                                        </p:tgtEl>
                                        <p:attrNameLst>
                                          <p:attrName>style.visibility</p:attrName>
                                        </p:attrNameLst>
                                      </p:cBhvr>
                                      <p:to>
                                        <p:strVal val="visible"/>
                                      </p:to>
                                    </p:set>
                                    <p:animEffect filter="fade" transition="in">
                                      <p:cBhvr additive="repl">
                                        <p:cTn id="196" dur="2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3"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4"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5"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6"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7"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Power Connectors</a:t>
            </a:r>
            <a:endParaRPr b="0" lang="en-US" sz="4400" spc="-1" strike="noStrike">
              <a:solidFill>
                <a:srgbClr val="000000"/>
              </a:solidFill>
              <a:latin typeface="Arial"/>
            </a:endParaRPr>
          </a:p>
        </p:txBody>
      </p:sp>
      <p:sp>
        <p:nvSpPr>
          <p:cNvPr id="508" name="CustomShape 7"/>
          <p:cNvSpPr/>
          <p:nvPr/>
        </p:nvSpPr>
        <p:spPr>
          <a:xfrm>
            <a:off x="212400" y="1102320"/>
            <a:ext cx="9563760" cy="1453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200" spc="-1" strike="noStrike">
                <a:solidFill>
                  <a:srgbClr val="000000"/>
                </a:solidFill>
                <a:latin typeface="Arial"/>
                <a:ea typeface="Arial"/>
              </a:rPr>
              <a:t>Anderson Powerpole connectors have become the standard for connecting radios and associated devices to 12 vdc supplies</a:t>
            </a:r>
            <a:endParaRPr b="0" lang="en-US" sz="3200" spc="-1" strike="noStrike">
              <a:solidFill>
                <a:srgbClr val="000000"/>
              </a:solidFill>
              <a:latin typeface="Arial"/>
            </a:endParaRPr>
          </a:p>
        </p:txBody>
      </p:sp>
      <p:pic>
        <p:nvPicPr>
          <p:cNvPr id="509" name="" descr=""/>
          <p:cNvPicPr/>
          <p:nvPr/>
        </p:nvPicPr>
        <p:blipFill>
          <a:blip r:embed="rId1"/>
          <a:stretch/>
        </p:blipFill>
        <p:spPr>
          <a:xfrm>
            <a:off x="5118120" y="2641320"/>
            <a:ext cx="3195720" cy="2608560"/>
          </a:xfrm>
          <a:prstGeom prst="rect">
            <a:avLst/>
          </a:prstGeom>
          <a:ln w="0">
            <a:noFill/>
          </a:ln>
        </p:spPr>
      </p:pic>
    </p:spTree>
  </p:cSld>
  <mc:AlternateContent>
    <mc:Choice Requires="p14">
      <p:transition spd="slow" p14:dur="2000"/>
    </mc:Choice>
    <mc:Fallback>
      <p:transition spd="slow"/>
    </mc:Fallback>
  </mc:AlternateContent>
  <p:timing>
    <p:tnLst>
      <p:par>
        <p:cTn id="197" dur="indefinite" restart="never" nodeType="tmRoot">
          <p:childTnLst>
            <p:seq>
              <p:cTn id="198" dur="indefinite" nodeType="mainSeq">
                <p:childTnLst>
                  <p:par>
                    <p:cTn id="199" fill="hold">
                      <p:stCondLst>
                        <p:cond delay="0"/>
                      </p:stCondLst>
                      <p:childTnLst>
                        <p:par>
                          <p:cTn id="200" fill="hold">
                            <p:stCondLst>
                              <p:cond delay="0"/>
                            </p:stCondLst>
                            <p:childTnLst>
                              <p:par>
                                <p:cTn id="201" nodeType="withEffect" fill="hold" presetClass="entr" presetID="10">
                                  <p:stCondLst>
                                    <p:cond delay="2000"/>
                                  </p:stCondLst>
                                  <p:childTnLst>
                                    <p:set>
                                      <p:cBhvr>
                                        <p:cTn id="202" dur="1" fill="hold">
                                          <p:stCondLst>
                                            <p:cond delay="0"/>
                                          </p:stCondLst>
                                        </p:cTn>
                                        <p:tgtEl>
                                          <p:spTgt spid="509"/>
                                        </p:tgtEl>
                                        <p:attrNameLst>
                                          <p:attrName>style.visibility</p:attrName>
                                        </p:attrNameLst>
                                      </p:cBhvr>
                                      <p:to>
                                        <p:strVal val="visible"/>
                                      </p:to>
                                    </p:set>
                                    <p:animEffect filter="fade" transition="in">
                                      <p:cBhvr additive="repl">
                                        <p:cTn id="203" dur="2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9"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0"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1"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2"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3"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Bipolar Transistors</a:t>
            </a:r>
            <a:endParaRPr b="0" lang="en-US" sz="4400" spc="-1" strike="noStrike">
              <a:solidFill>
                <a:srgbClr val="000000"/>
              </a:solidFill>
              <a:latin typeface="Arial"/>
            </a:endParaRPr>
          </a:p>
        </p:txBody>
      </p:sp>
      <p:sp>
        <p:nvSpPr>
          <p:cNvPr id="214" name="CustomShape 7"/>
          <p:cNvSpPr/>
          <p:nvPr/>
        </p:nvSpPr>
        <p:spPr>
          <a:xfrm>
            <a:off x="503640" y="1326240"/>
            <a:ext cx="4153680" cy="3283920"/>
          </a:xfrm>
          <a:prstGeom prst="rect">
            <a:avLst/>
          </a:prstGeom>
          <a:noFill/>
          <a:ln w="0">
            <a:noFill/>
          </a:ln>
        </p:spPr>
        <p:style>
          <a:lnRef idx="0"/>
          <a:fillRef idx="0"/>
          <a:effectRef idx="0"/>
          <a:fontRef idx="minor"/>
        </p:style>
        <p:txBody>
          <a:bodyPr lIns="0" rIns="0" tIns="0" bIns="0" anchor="t">
            <a:normAutofit fontScale="89000"/>
          </a:bodyPr>
          <a:p>
            <a:pPr marL="420480" indent="-312840">
              <a:lnSpc>
                <a:spcPct val="100000"/>
              </a:lnSpc>
              <a:spcBef>
                <a:spcPts val="697"/>
              </a:spcBef>
              <a:spcAft>
                <a:spcPts val="598"/>
              </a:spcAft>
              <a:buClr>
                <a:srgbClr val="000000"/>
              </a:buClr>
              <a:buSzPct val="45000"/>
              <a:buFont typeface="Wingdings" charset="2"/>
              <a:buChar char=""/>
            </a:pPr>
            <a:r>
              <a:rPr b="0" lang="en-US" sz="2800" spc="-1" strike="noStrike">
                <a:solidFill>
                  <a:srgbClr val="000000"/>
                </a:solidFill>
                <a:latin typeface="Arial"/>
                <a:ea typeface="Arial"/>
              </a:rPr>
              <a:t>Very little base-emitter    current is required for emitter-collector current   to flow</a:t>
            </a:r>
            <a:endParaRPr b="0" lang="en-US" sz="2800" spc="-1" strike="noStrike">
              <a:solidFill>
                <a:srgbClr val="000000"/>
              </a:solidFill>
              <a:latin typeface="Arial"/>
            </a:endParaRPr>
          </a:p>
          <a:p>
            <a:pPr marL="420480" indent="-31284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Arial"/>
              </a:rPr>
              <a:t>Control of the above        larger current by a smaller current is </a:t>
            </a:r>
            <a:r>
              <a:rPr b="0" i="1" lang="en-US" sz="2800" spc="-1" strike="noStrike">
                <a:solidFill>
                  <a:srgbClr val="000000"/>
                </a:solidFill>
                <a:latin typeface="Arial"/>
                <a:ea typeface="Arial"/>
              </a:rPr>
              <a:t>current gain </a:t>
            </a:r>
            <a:r>
              <a:rPr b="0" lang="en-US" sz="2800" spc="-1" strike="noStrike">
                <a:solidFill>
                  <a:srgbClr val="000000"/>
                </a:solidFill>
                <a:latin typeface="Arial"/>
                <a:ea typeface="Arial"/>
              </a:rPr>
              <a:t>or </a:t>
            </a:r>
            <a:r>
              <a:rPr b="0" i="1" lang="en-US" sz="2800" spc="-1" strike="noStrike">
                <a:solidFill>
                  <a:srgbClr val="000000"/>
                </a:solidFill>
                <a:latin typeface="Arial"/>
                <a:ea typeface="Arial"/>
              </a:rPr>
              <a:t>beta (</a:t>
            </a:r>
            <a:r>
              <a:rPr b="0" i="1" lang="en-US" sz="2800" spc="-1" strike="noStrike">
                <a:solidFill>
                  <a:srgbClr val="000000"/>
                </a:solidFill>
                <a:latin typeface="Symbol"/>
                <a:ea typeface="Symbol"/>
              </a:rPr>
              <a:t></a:t>
            </a:r>
            <a:r>
              <a:rPr b="0" i="1" lang="en-US" sz="2800" spc="-1" strike="noStrike">
                <a:solidFill>
                  <a:srgbClr val="000000"/>
                </a:solidFill>
                <a:latin typeface="Arial"/>
                <a:ea typeface="Arial"/>
              </a:rPr>
              <a:t>)</a:t>
            </a:r>
            <a:endParaRPr b="0" lang="en-US" sz="2800" spc="-1" strike="noStrike">
              <a:solidFill>
                <a:srgbClr val="000000"/>
              </a:solidFill>
              <a:latin typeface="Arial"/>
            </a:endParaRPr>
          </a:p>
        </p:txBody>
      </p:sp>
      <p:pic>
        <p:nvPicPr>
          <p:cNvPr id="215" name="" descr=""/>
          <p:cNvPicPr/>
          <p:nvPr/>
        </p:nvPicPr>
        <p:blipFill>
          <a:blip r:embed="rId1"/>
          <a:stretch/>
        </p:blipFill>
        <p:spPr>
          <a:xfrm>
            <a:off x="4685040" y="1172160"/>
            <a:ext cx="4816800" cy="397944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1"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2"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3" name="CustomShape 4"/>
          <p:cNvSpPr/>
          <p:nvPr/>
        </p:nvSpPr>
        <p:spPr>
          <a:xfrm>
            <a:off x="501840" y="91080"/>
            <a:ext cx="9062640" cy="819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4"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5" name="CustomShape 6"/>
          <p:cNvSpPr/>
          <p:nvPr/>
        </p:nvSpPr>
        <p:spPr>
          <a:xfrm>
            <a:off x="503640" y="3600"/>
            <a:ext cx="9064440" cy="8193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RF Connectors</a:t>
            </a:r>
            <a:endParaRPr b="0" lang="en-US" sz="4400" spc="-1" strike="noStrike">
              <a:solidFill>
                <a:srgbClr val="000000"/>
              </a:solidFill>
              <a:latin typeface="Arial"/>
            </a:endParaRPr>
          </a:p>
        </p:txBody>
      </p:sp>
      <p:sp>
        <p:nvSpPr>
          <p:cNvPr id="516" name="CustomShape 7"/>
          <p:cNvSpPr/>
          <p:nvPr/>
        </p:nvSpPr>
        <p:spPr>
          <a:xfrm>
            <a:off x="286560" y="742320"/>
            <a:ext cx="7034040" cy="40917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98"/>
              </a:spcBef>
              <a:spcAft>
                <a:spcPts val="598"/>
              </a:spcAft>
            </a:pPr>
            <a:r>
              <a:rPr b="0" lang="en-US" sz="2200" spc="-1" strike="noStrike">
                <a:solidFill>
                  <a:srgbClr val="000000"/>
                </a:solidFill>
                <a:latin typeface="Arial"/>
                <a:ea typeface="SimSun"/>
              </a:rPr>
              <a:t>Special RF feed line connectors:</a:t>
            </a:r>
            <a:endParaRPr b="0" lang="en-US" sz="2200" spc="-1" strike="noStrike">
              <a:solidFill>
                <a:srgbClr val="000000"/>
              </a:solidFill>
              <a:latin typeface="Arial"/>
            </a:endParaRPr>
          </a:p>
          <a:p>
            <a:pPr>
              <a:lnSpc>
                <a:spcPct val="100000"/>
              </a:lnSpc>
              <a:spcBef>
                <a:spcPts val="598"/>
              </a:spcBef>
              <a:spcAft>
                <a:spcPts val="598"/>
              </a:spcAft>
            </a:pPr>
            <a:r>
              <a:rPr b="0" i="1" lang="en-US" sz="2200" spc="-1" strike="noStrike">
                <a:solidFill>
                  <a:srgbClr val="000000"/>
                </a:solidFill>
                <a:latin typeface="Arial"/>
                <a:ea typeface="SimSun"/>
              </a:rPr>
              <a:t>“</a:t>
            </a:r>
            <a:r>
              <a:rPr b="0" i="1" lang="en-US" sz="2200" spc="-1" strike="noStrike">
                <a:solidFill>
                  <a:srgbClr val="000000"/>
                </a:solidFill>
                <a:latin typeface="Arial"/>
                <a:ea typeface="SimSun"/>
              </a:rPr>
              <a:t>PL-259” (aka UHF)</a:t>
            </a:r>
            <a:r>
              <a:rPr b="0" lang="en-US" sz="2200" spc="-1" strike="noStrike">
                <a:solidFill>
                  <a:srgbClr val="000000"/>
                </a:solidFill>
                <a:latin typeface="Arial"/>
                <a:ea typeface="SimSun"/>
              </a:rPr>
              <a:t> connectors can be used up to 150 MHz</a:t>
            </a:r>
            <a:endParaRPr b="0" lang="en-US" sz="2200" spc="-1" strike="noStrike">
              <a:solidFill>
                <a:srgbClr val="000000"/>
              </a:solidFill>
              <a:latin typeface="Arial"/>
            </a:endParaRPr>
          </a:p>
          <a:p>
            <a:pPr>
              <a:lnSpc>
                <a:spcPct val="100000"/>
              </a:lnSpc>
              <a:spcBef>
                <a:spcPts val="598"/>
              </a:spcBef>
              <a:spcAft>
                <a:spcPts val="598"/>
              </a:spcAft>
            </a:pPr>
            <a:r>
              <a:rPr b="0" i="1" lang="en-US" sz="2200" spc="-1" strike="noStrike">
                <a:solidFill>
                  <a:srgbClr val="bf0041"/>
                </a:solidFill>
                <a:latin typeface="Arial"/>
                <a:ea typeface="SimSun"/>
              </a:rPr>
              <a:t>“</a:t>
            </a:r>
            <a:r>
              <a:rPr b="0" i="1" lang="en-US" sz="2200" spc="-1" strike="noStrike">
                <a:solidFill>
                  <a:srgbClr val="bf0041"/>
                </a:solidFill>
                <a:latin typeface="Arial"/>
                <a:ea typeface="SimSun"/>
              </a:rPr>
              <a:t>BNC” </a:t>
            </a:r>
            <a:r>
              <a:rPr b="0" lang="en-US" sz="2200" spc="-1" strike="noStrike">
                <a:solidFill>
                  <a:srgbClr val="bf0041"/>
                </a:solidFill>
                <a:latin typeface="Arial"/>
                <a:ea typeface="SimSun"/>
              </a:rPr>
              <a:t>connectors can be used up to 4 GHz</a:t>
            </a:r>
            <a:endParaRPr b="0" lang="en-US" sz="2200" spc="-1" strike="noStrike">
              <a:solidFill>
                <a:srgbClr val="000000"/>
              </a:solidFill>
              <a:latin typeface="Arial"/>
            </a:endParaRPr>
          </a:p>
          <a:p>
            <a:pPr>
              <a:lnSpc>
                <a:spcPct val="100000"/>
              </a:lnSpc>
              <a:spcBef>
                <a:spcPts val="598"/>
              </a:spcBef>
              <a:spcAft>
                <a:spcPts val="598"/>
              </a:spcAft>
            </a:pPr>
            <a:r>
              <a:rPr b="0" i="1" lang="en-US" sz="2200" spc="-1" strike="noStrike">
                <a:solidFill>
                  <a:srgbClr val="bf0041"/>
                </a:solidFill>
                <a:latin typeface="Arial"/>
                <a:ea typeface="SimSun"/>
              </a:rPr>
              <a:t>“</a:t>
            </a:r>
            <a:r>
              <a:rPr b="0" i="1" lang="en-US" sz="2200" spc="-1" strike="noStrike">
                <a:solidFill>
                  <a:srgbClr val="bf0041"/>
                </a:solidFill>
                <a:latin typeface="Arial"/>
                <a:ea typeface="SimSun"/>
              </a:rPr>
              <a:t>N” </a:t>
            </a:r>
            <a:r>
              <a:rPr b="0" lang="en-US" sz="2200" spc="-1" strike="noStrike">
                <a:solidFill>
                  <a:srgbClr val="bf0041"/>
                </a:solidFill>
                <a:latin typeface="Arial"/>
                <a:ea typeface="SimSun"/>
              </a:rPr>
              <a:t>connectors are </a:t>
            </a:r>
            <a:r>
              <a:rPr b="0" lang="en-US" sz="2200" spc="-1" strike="noStrike" u="sng">
                <a:solidFill>
                  <a:srgbClr val="bf0041"/>
                </a:solidFill>
                <a:uFillTx/>
                <a:latin typeface="Arial"/>
                <a:ea typeface="SimSun"/>
              </a:rPr>
              <a:t>moisture resistant</a:t>
            </a:r>
            <a:r>
              <a:rPr b="0" lang="en-US" sz="2200" spc="-1" strike="noStrike">
                <a:solidFill>
                  <a:srgbClr val="bf0041"/>
                </a:solidFill>
                <a:latin typeface="Arial"/>
                <a:ea typeface="SimSun"/>
              </a:rPr>
              <a:t> and used up to 10 GHz</a:t>
            </a:r>
            <a:endParaRPr b="0" lang="en-US" sz="2200" spc="-1" strike="noStrike">
              <a:solidFill>
                <a:srgbClr val="000000"/>
              </a:solidFill>
              <a:latin typeface="Arial"/>
            </a:endParaRPr>
          </a:p>
          <a:p>
            <a:pPr>
              <a:lnSpc>
                <a:spcPct val="100000"/>
              </a:lnSpc>
            </a:pPr>
            <a:r>
              <a:rPr b="0" i="1" lang="en-US" sz="2200" spc="-1" strike="noStrike">
                <a:solidFill>
                  <a:srgbClr val="bf0041"/>
                </a:solidFill>
                <a:latin typeface="Arial"/>
                <a:ea typeface="SimSun"/>
              </a:rPr>
              <a:t>“</a:t>
            </a:r>
            <a:r>
              <a:rPr b="0" i="1" lang="en-US" sz="2200" spc="-1" strike="noStrike">
                <a:solidFill>
                  <a:srgbClr val="bf0041"/>
                </a:solidFill>
                <a:latin typeface="Arial"/>
                <a:ea typeface="SimSun"/>
              </a:rPr>
              <a:t>SMA”*</a:t>
            </a:r>
            <a:r>
              <a:rPr b="0" lang="en-US" sz="2200" spc="-1" strike="noStrike">
                <a:solidFill>
                  <a:srgbClr val="bf0041"/>
                </a:solidFill>
                <a:latin typeface="Arial"/>
                <a:ea typeface="SimSun"/>
              </a:rPr>
              <a:t> connectors are small threaded connectors designed for miniature coaxial  cable and are rated up to several GHz </a:t>
            </a:r>
            <a:r>
              <a:rPr b="0" lang="en-US" sz="2800" spc="-1" strike="noStrike">
                <a:solidFill>
                  <a:srgbClr val="bf0041"/>
                </a:solidFill>
                <a:latin typeface="Arial"/>
                <a:ea typeface="SimSun"/>
              </a:rPr>
              <a:t> </a:t>
            </a:r>
            <a:endParaRPr b="0" lang="en-US" sz="2800" spc="-1" strike="noStrike">
              <a:solidFill>
                <a:srgbClr val="000000"/>
              </a:solidFill>
              <a:latin typeface="Arial"/>
            </a:endParaRPr>
          </a:p>
        </p:txBody>
      </p:sp>
      <p:pic>
        <p:nvPicPr>
          <p:cNvPr id="517" name="" descr=""/>
          <p:cNvPicPr/>
          <p:nvPr/>
        </p:nvPicPr>
        <p:blipFill>
          <a:blip r:embed="rId1"/>
          <a:stretch/>
        </p:blipFill>
        <p:spPr>
          <a:xfrm>
            <a:off x="7403400" y="639720"/>
            <a:ext cx="1278000" cy="845640"/>
          </a:xfrm>
          <a:prstGeom prst="rect">
            <a:avLst/>
          </a:prstGeom>
          <a:ln w="0">
            <a:noFill/>
          </a:ln>
        </p:spPr>
      </p:pic>
      <p:pic>
        <p:nvPicPr>
          <p:cNvPr id="518" name="" descr=""/>
          <p:cNvPicPr/>
          <p:nvPr/>
        </p:nvPicPr>
        <p:blipFill>
          <a:blip r:embed="rId2"/>
          <a:stretch/>
        </p:blipFill>
        <p:spPr>
          <a:xfrm>
            <a:off x="7482240" y="2726280"/>
            <a:ext cx="1186560" cy="912240"/>
          </a:xfrm>
          <a:prstGeom prst="rect">
            <a:avLst/>
          </a:prstGeom>
          <a:ln w="0">
            <a:noFill/>
          </a:ln>
        </p:spPr>
      </p:pic>
      <p:pic>
        <p:nvPicPr>
          <p:cNvPr id="519" name="" descr=""/>
          <p:cNvPicPr/>
          <p:nvPr/>
        </p:nvPicPr>
        <p:blipFill>
          <a:blip r:embed="rId3"/>
          <a:stretch/>
        </p:blipFill>
        <p:spPr>
          <a:xfrm>
            <a:off x="7494840" y="3816000"/>
            <a:ext cx="1200240" cy="792000"/>
          </a:xfrm>
          <a:prstGeom prst="rect">
            <a:avLst/>
          </a:prstGeom>
          <a:ln w="0">
            <a:noFill/>
          </a:ln>
        </p:spPr>
      </p:pic>
      <p:sp>
        <p:nvSpPr>
          <p:cNvPr id="520" name="CustomShape 8"/>
          <p:cNvSpPr/>
          <p:nvPr/>
        </p:nvSpPr>
        <p:spPr>
          <a:xfrm>
            <a:off x="4478760" y="5061240"/>
            <a:ext cx="3835080" cy="31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rial"/>
                <a:ea typeface="DejaVu Sans"/>
              </a:rPr>
              <a:t>* You can’t spell SMALL without SMA!</a:t>
            </a:r>
            <a:endParaRPr b="0" lang="en-US" sz="1600" spc="-1" strike="noStrike">
              <a:solidFill>
                <a:srgbClr val="000000"/>
              </a:solidFill>
              <a:latin typeface="Arial"/>
            </a:endParaRPr>
          </a:p>
        </p:txBody>
      </p:sp>
      <p:sp>
        <p:nvSpPr>
          <p:cNvPr id="521" name="Line 9"/>
          <p:cNvSpPr/>
          <p:nvPr/>
        </p:nvSpPr>
        <p:spPr>
          <a:xfrm>
            <a:off x="2376360" y="4113720"/>
            <a:ext cx="2102400" cy="1005480"/>
          </a:xfrm>
          <a:prstGeom prst="line">
            <a:avLst/>
          </a:prstGeom>
          <a:ln w="0">
            <a:solidFill>
              <a:srgbClr val="ff0000"/>
            </a:solidFill>
            <a:tailEnd len="med" type="triangle" w="med"/>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a typeface="DejaVu Sans"/>
            </a:endParaRPr>
          </a:p>
        </p:txBody>
      </p:sp>
      <p:pic>
        <p:nvPicPr>
          <p:cNvPr id="522" name="" descr=""/>
          <p:cNvPicPr/>
          <p:nvPr/>
        </p:nvPicPr>
        <p:blipFill>
          <a:blip r:embed="rId4"/>
          <a:stretch/>
        </p:blipFill>
        <p:spPr>
          <a:xfrm>
            <a:off x="7450200" y="1645200"/>
            <a:ext cx="1231200" cy="964080"/>
          </a:xfrm>
          <a:prstGeom prst="rect">
            <a:avLst/>
          </a:prstGeom>
          <a:ln w="0">
            <a:noFill/>
          </a:ln>
        </p:spPr>
      </p:pic>
    </p:spTree>
  </p:cSld>
  <mc:AlternateContent>
    <mc:Choice Requires="p14">
      <p:transition spd="slow" p14:dur="2000"/>
    </mc:Choice>
    <mc:Fallback>
      <p:transition spd="slow"/>
    </mc:Fallback>
  </mc:AlternateContent>
  <p:timing>
    <p:tnLst>
      <p:par>
        <p:cTn id="204" dur="indefinite" restart="never" nodeType="tmRoot">
          <p:childTnLst>
            <p:seq>
              <p:cTn id="205" dur="indefinite" nodeType="mainSeq">
                <p:childTnLst>
                  <p:par>
                    <p:cTn id="206" fill="hold">
                      <p:stCondLst>
                        <p:cond delay="0"/>
                      </p:stCondLst>
                      <p:childTnLst>
                        <p:par>
                          <p:cTn id="207" fill="hold">
                            <p:stCondLst>
                              <p:cond delay="0"/>
                            </p:stCondLst>
                            <p:childTnLst>
                              <p:par>
                                <p:cTn id="208" nodeType="withEffect" fill="hold" presetClass="entr" presetID="10">
                                  <p:stCondLst>
                                    <p:cond delay="0"/>
                                  </p:stCondLst>
                                  <p:childTnLst>
                                    <p:set>
                                      <p:cBhvr>
                                        <p:cTn id="209" dur="1" fill="hold">
                                          <p:stCondLst>
                                            <p:cond delay="0"/>
                                          </p:stCondLst>
                                        </p:cTn>
                                        <p:tgtEl>
                                          <p:spTgt spid="517"/>
                                        </p:tgtEl>
                                        <p:attrNameLst>
                                          <p:attrName>style.visibility</p:attrName>
                                        </p:attrNameLst>
                                      </p:cBhvr>
                                      <p:to>
                                        <p:strVal val="visible"/>
                                      </p:to>
                                    </p:set>
                                    <p:animEffect filter="fade" transition="in">
                                      <p:cBhvr additive="repl">
                                        <p:cTn id="210" dur="2000"/>
                                        <p:tgtEl>
                                          <p:spTgt spid="517"/>
                                        </p:tgtEl>
                                      </p:cBhvr>
                                    </p:animEffect>
                                  </p:childTnLst>
                                </p:cTn>
                              </p:par>
                              <p:par>
                                <p:cTn id="211" nodeType="withEffect" fill="hold" presetClass="entr" presetID="10">
                                  <p:stCondLst>
                                    <p:cond delay="2000"/>
                                  </p:stCondLst>
                                  <p:childTnLst>
                                    <p:set>
                                      <p:cBhvr>
                                        <p:cTn id="212" dur="1" fill="hold">
                                          <p:stCondLst>
                                            <p:cond delay="0"/>
                                          </p:stCondLst>
                                        </p:cTn>
                                        <p:tgtEl>
                                          <p:spTgt spid="518"/>
                                        </p:tgtEl>
                                        <p:attrNameLst>
                                          <p:attrName>style.visibility</p:attrName>
                                        </p:attrNameLst>
                                      </p:cBhvr>
                                      <p:to>
                                        <p:strVal val="visible"/>
                                      </p:to>
                                    </p:set>
                                    <p:animEffect filter="fade" transition="in">
                                      <p:cBhvr additive="repl">
                                        <p:cTn id="213" dur="2000"/>
                                        <p:tgtEl>
                                          <p:spTgt spid="518"/>
                                        </p:tgtEl>
                                      </p:cBhvr>
                                    </p:animEffect>
                                  </p:childTnLst>
                                </p:cTn>
                              </p:par>
                              <p:par>
                                <p:cTn id="214" nodeType="withEffect" fill="hold" presetClass="entr" presetID="10">
                                  <p:stCondLst>
                                    <p:cond delay="4000"/>
                                  </p:stCondLst>
                                  <p:childTnLst>
                                    <p:set>
                                      <p:cBhvr>
                                        <p:cTn id="215" dur="1" fill="hold">
                                          <p:stCondLst>
                                            <p:cond delay="0"/>
                                          </p:stCondLst>
                                        </p:cTn>
                                        <p:tgtEl>
                                          <p:spTgt spid="519"/>
                                        </p:tgtEl>
                                        <p:attrNameLst>
                                          <p:attrName>style.visibility</p:attrName>
                                        </p:attrNameLst>
                                      </p:cBhvr>
                                      <p:to>
                                        <p:strVal val="visible"/>
                                      </p:to>
                                    </p:set>
                                    <p:animEffect filter="fade" transition="in">
                                      <p:cBhvr additive="repl">
                                        <p:cTn id="216" dur="2000"/>
                                        <p:tgtEl>
                                          <p:spTgt spid="519"/>
                                        </p:tgtEl>
                                      </p:cBhvr>
                                    </p:animEffect>
                                  </p:childTnLst>
                                </p:cTn>
                              </p:par>
                              <p:par>
                                <p:cTn id="217" nodeType="withEffect" fill="hold" presetClass="entr" presetID="10">
                                  <p:stCondLst>
                                    <p:cond delay="10000"/>
                                  </p:stCondLst>
                                  <p:childTnLst>
                                    <p:set>
                                      <p:cBhvr>
                                        <p:cTn id="218" dur="1" fill="hold">
                                          <p:stCondLst>
                                            <p:cond delay="0"/>
                                          </p:stCondLst>
                                        </p:cTn>
                                        <p:tgtEl>
                                          <p:spTgt spid="520">
                                            <p:txEl>
                                              <p:pRg st="0" end="0"/>
                                            </p:txEl>
                                          </p:spTgt>
                                        </p:tgtEl>
                                        <p:attrNameLst>
                                          <p:attrName>style.visibility</p:attrName>
                                        </p:attrNameLst>
                                      </p:cBhvr>
                                      <p:to>
                                        <p:strVal val="visible"/>
                                      </p:to>
                                    </p:set>
                                    <p:animEffect filter="fade" transition="in">
                                      <p:cBhvr additive="repl">
                                        <p:cTn id="219" dur="2000"/>
                                        <p:tgtEl>
                                          <p:spTgt spid="520">
                                            <p:txEl>
                                              <p:pRg st="0" end="0"/>
                                            </p:txEl>
                                          </p:spTgt>
                                        </p:tgtEl>
                                      </p:cBhvr>
                                    </p:animEffect>
                                  </p:childTnLst>
                                </p:cTn>
                              </p:par>
                              <p:par>
                                <p:cTn id="220" nodeType="withEffect" fill="hold" presetClass="entr" presetID="10">
                                  <p:stCondLst>
                                    <p:cond delay="10000"/>
                                  </p:stCondLst>
                                  <p:childTnLst>
                                    <p:set>
                                      <p:cBhvr>
                                        <p:cTn id="221" dur="1" fill="hold">
                                          <p:stCondLst>
                                            <p:cond delay="0"/>
                                          </p:stCondLst>
                                        </p:cTn>
                                        <p:tgtEl>
                                          <p:spTgt spid="521"/>
                                        </p:tgtEl>
                                        <p:attrNameLst>
                                          <p:attrName>style.visibility</p:attrName>
                                        </p:attrNameLst>
                                      </p:cBhvr>
                                      <p:to>
                                        <p:strVal val="visible"/>
                                      </p:to>
                                    </p:set>
                                    <p:animEffect filter="fade" transition="in">
                                      <p:cBhvr additive="repl">
                                        <p:cTn id="222" dur="2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8" name="CustomShape 6"/>
          <p:cNvSpPr/>
          <p:nvPr/>
        </p:nvSpPr>
        <p:spPr>
          <a:xfrm>
            <a:off x="478440" y="2520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Data Connectors</a:t>
            </a:r>
            <a:endParaRPr b="0" lang="en-US" sz="4400" spc="-1" strike="noStrike">
              <a:solidFill>
                <a:srgbClr val="000000"/>
              </a:solidFill>
              <a:latin typeface="Arial"/>
            </a:endParaRPr>
          </a:p>
        </p:txBody>
      </p:sp>
      <p:sp>
        <p:nvSpPr>
          <p:cNvPr id="529" name="CustomShape 7"/>
          <p:cNvSpPr/>
          <p:nvPr/>
        </p:nvSpPr>
        <p:spPr>
          <a:xfrm>
            <a:off x="69480" y="917280"/>
            <a:ext cx="9776160" cy="3283920"/>
          </a:xfrm>
          <a:prstGeom prst="rect">
            <a:avLst/>
          </a:prstGeom>
          <a:noFill/>
          <a:ln w="0">
            <a:noFill/>
          </a:ln>
        </p:spPr>
        <p:style>
          <a:lnRef idx="0"/>
          <a:fillRef idx="0"/>
          <a:effectRef idx="0"/>
          <a:fontRef idx="minor"/>
        </p:style>
        <p:txBody>
          <a:bodyPr lIns="0" rIns="0" tIns="0" bIns="0" anchor="t">
            <a:normAutofit fontScale="93000"/>
          </a:bodyPr>
          <a:p>
            <a:pPr marL="481680" indent="-35892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SimSun"/>
              </a:rPr>
              <a:t>Digital data is exchanged between the computers and radios:</a:t>
            </a:r>
            <a:endParaRPr b="0" lang="en-US" sz="2800" spc="-1" strike="noStrike">
              <a:solidFill>
                <a:srgbClr val="000000"/>
              </a:solidFill>
              <a:latin typeface="Arial"/>
            </a:endParaRPr>
          </a:p>
          <a:p>
            <a:pPr lvl="1" marL="965880" indent="-358920">
              <a:lnSpc>
                <a:spcPct val="100000"/>
              </a:lnSpc>
              <a:spcBef>
                <a:spcPts val="1134"/>
              </a:spcBef>
              <a:buClr>
                <a:srgbClr val="000000"/>
              </a:buClr>
              <a:buSzPct val="75000"/>
              <a:buFont typeface="Symbol"/>
              <a:buChar char=""/>
            </a:pPr>
            <a:r>
              <a:rPr b="0" i="1" lang="en-US" sz="2400" spc="-1" strike="noStrike">
                <a:solidFill>
                  <a:srgbClr val="000000"/>
                </a:solidFill>
                <a:latin typeface="Arial"/>
                <a:ea typeface="SimSun"/>
              </a:rPr>
              <a:t>D-type</a:t>
            </a:r>
            <a:r>
              <a:rPr b="0" lang="en-US" sz="2400" spc="-1" strike="noStrike">
                <a:solidFill>
                  <a:srgbClr val="000000"/>
                </a:solidFill>
                <a:latin typeface="Arial"/>
                <a:ea typeface="SimSun"/>
              </a:rPr>
              <a:t> connectors are used for RS-232 (COM ports) and parallel    ports</a:t>
            </a:r>
            <a:endParaRPr b="0" lang="en-US" sz="2400" spc="-1" strike="noStrike">
              <a:solidFill>
                <a:srgbClr val="000000"/>
              </a:solidFill>
              <a:latin typeface="Arial"/>
            </a:endParaRPr>
          </a:p>
          <a:p>
            <a:pPr lvl="1" marL="965880" indent="-358920">
              <a:lnSpc>
                <a:spcPct val="100000"/>
              </a:lnSpc>
              <a:spcBef>
                <a:spcPts val="1134"/>
              </a:spcBef>
              <a:buClr>
                <a:srgbClr val="000000"/>
              </a:buClr>
              <a:buSzPct val="75000"/>
              <a:buFont typeface="Symbol"/>
              <a:buChar char=""/>
            </a:pPr>
            <a:r>
              <a:rPr b="0" lang="en-US" sz="2400" spc="-1" strike="noStrike">
                <a:solidFill>
                  <a:srgbClr val="000000"/>
                </a:solidFill>
                <a:latin typeface="Arial"/>
                <a:ea typeface="SimSun"/>
              </a:rPr>
              <a:t>D-type 9-pin connector is referred to as DB-9 or </a:t>
            </a:r>
            <a:r>
              <a:rPr b="1" i="1" lang="en-US" sz="2400" spc="-1" strike="noStrike" u="sng">
                <a:solidFill>
                  <a:srgbClr val="000000"/>
                </a:solidFill>
                <a:uFillTx/>
                <a:latin typeface="Arial"/>
                <a:ea typeface="SimSun"/>
              </a:rPr>
              <a:t>DE-9</a:t>
            </a:r>
            <a:r>
              <a:rPr b="0" lang="en-US" sz="2400" spc="-1" strike="noStrike">
                <a:solidFill>
                  <a:srgbClr val="000000"/>
                </a:solidFill>
                <a:latin typeface="Arial"/>
                <a:ea typeface="SimSun"/>
              </a:rPr>
              <a:t> (commonly    used for serial ports)</a:t>
            </a:r>
            <a:endParaRPr b="0" lang="en-US" sz="2400" spc="-1" strike="noStrike">
              <a:solidFill>
                <a:srgbClr val="000000"/>
              </a:solidFill>
              <a:latin typeface="Arial"/>
            </a:endParaRPr>
          </a:p>
          <a:p>
            <a:pPr marL="481680" indent="-35892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SimSun"/>
              </a:rPr>
              <a:t>25-pin D-type connector used for parallel ports</a:t>
            </a:r>
            <a:endParaRPr b="0" lang="en-US" sz="2400" spc="-1" strike="noStrike">
              <a:solidFill>
                <a:srgbClr val="000000"/>
              </a:solidFill>
              <a:latin typeface="Arial"/>
            </a:endParaRPr>
          </a:p>
          <a:p>
            <a:pPr marL="481680" indent="-358920">
              <a:lnSpc>
                <a:spcPct val="100000"/>
              </a:lnSpc>
              <a:spcBef>
                <a:spcPts val="1417"/>
              </a:spcBef>
              <a:buClr>
                <a:srgbClr val="000000"/>
              </a:buClr>
              <a:buSzPct val="45000"/>
              <a:buFont typeface="Wingdings" charset="2"/>
              <a:buChar char=""/>
            </a:pPr>
            <a:r>
              <a:rPr b="0" i="1" lang="en-US" sz="2400" spc="-1" strike="noStrike">
                <a:solidFill>
                  <a:srgbClr val="000000"/>
                </a:solidFill>
                <a:latin typeface="Arial"/>
                <a:ea typeface="SimSun"/>
              </a:rPr>
              <a:t>USB</a:t>
            </a:r>
            <a:r>
              <a:rPr b="0" lang="en-US" sz="2400" spc="-1" strike="noStrike">
                <a:solidFill>
                  <a:srgbClr val="000000"/>
                </a:solidFill>
                <a:latin typeface="Arial"/>
                <a:ea typeface="SimSun"/>
              </a:rPr>
              <a:t> ports are standard for </a:t>
            </a:r>
            <a:r>
              <a:rPr b="0" lang="en-US" sz="2400" spc="-1" strike="noStrike">
                <a:solidFill>
                  <a:srgbClr val="000000"/>
                </a:solidFill>
                <a:latin typeface="Arial"/>
                <a:ea typeface="Arial"/>
              </a:rPr>
              <a:t>modern</a:t>
            </a:r>
            <a:r>
              <a:rPr b="0" lang="en-US" sz="2400" spc="-1" strike="noStrike">
                <a:solidFill>
                  <a:srgbClr val="000000"/>
                </a:solidFill>
                <a:latin typeface="Arial"/>
                <a:ea typeface="SimSun"/>
              </a:rPr>
              <a:t> computers</a:t>
            </a:r>
            <a:endParaRPr b="0" lang="en-US" sz="2400" spc="-1" strike="noStrike">
              <a:solidFill>
                <a:srgbClr val="000000"/>
              </a:solidFill>
              <a:latin typeface="Arial"/>
            </a:endParaRPr>
          </a:p>
        </p:txBody>
      </p:sp>
      <p:pic>
        <p:nvPicPr>
          <p:cNvPr id="530" name="" descr=""/>
          <p:cNvPicPr/>
          <p:nvPr/>
        </p:nvPicPr>
        <p:blipFill>
          <a:blip r:embed="rId1"/>
          <a:stretch/>
        </p:blipFill>
        <p:spPr>
          <a:xfrm>
            <a:off x="6840000" y="3107880"/>
            <a:ext cx="2661840" cy="1092600"/>
          </a:xfrm>
          <a:prstGeom prst="rect">
            <a:avLst/>
          </a:prstGeom>
          <a:ln w="0">
            <a:noFill/>
          </a:ln>
        </p:spPr>
      </p:pic>
    </p:spTree>
  </p:cSld>
  <mc:AlternateContent>
    <mc:Choice Requires="p14">
      <p:transition spd="slow" p14:dur="2000"/>
    </mc:Choice>
    <mc:Fallback>
      <p:transition spd="slow"/>
    </mc:Fallback>
  </mc:AlternateContent>
  <p:timing>
    <p:tnLst>
      <p:par>
        <p:cTn id="223" dur="indefinite" restart="never" nodeType="tmRoot">
          <p:childTnLst>
            <p:seq>
              <p:cTn id="224" dur="indefinite" nodeType="mainSeq">
                <p:childTnLst>
                  <p:par>
                    <p:cTn id="225" fill="hold">
                      <p:stCondLst>
                        <p:cond delay="0"/>
                      </p:stCondLst>
                      <p:childTnLst>
                        <p:par>
                          <p:cTn id="226" fill="hold">
                            <p:stCondLst>
                              <p:cond delay="0"/>
                            </p:stCondLst>
                            <p:childTnLst>
                              <p:par>
                                <p:cTn id="227" nodeType="withEffect" fill="hold" presetClass="entr" presetID="10">
                                  <p:stCondLst>
                                    <p:cond delay="2000"/>
                                  </p:stCondLst>
                                  <p:childTnLst>
                                    <p:set>
                                      <p:cBhvr>
                                        <p:cTn id="228" dur="1" fill="hold">
                                          <p:stCondLst>
                                            <p:cond delay="0"/>
                                          </p:stCondLst>
                                        </p:cTn>
                                        <p:tgtEl>
                                          <p:spTgt spid="530"/>
                                        </p:tgtEl>
                                        <p:attrNameLst>
                                          <p:attrName>style.visibility</p:attrName>
                                        </p:attrNameLst>
                                      </p:cBhvr>
                                      <p:to>
                                        <p:strVal val="visible"/>
                                      </p:to>
                                    </p:set>
                                    <p:animEffect filter="fade" transition="in">
                                      <p:cBhvr additive="repl">
                                        <p:cTn id="229" dur="2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2"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3"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4"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5"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6" name="CustomShape 6"/>
          <p:cNvSpPr/>
          <p:nvPr/>
        </p:nvSpPr>
        <p:spPr>
          <a:xfrm>
            <a:off x="0" y="2498760"/>
            <a:ext cx="10072800" cy="70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2</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
          <p:cNvSpPr/>
          <p:nvPr/>
        </p:nvSpPr>
        <p:spPr>
          <a:xfrm>
            <a:off x="456840" y="45684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G7A01 - What is the function of a power supply bleeder resistor?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acts as a fuse for excess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It discharges the filter capacitors when power is removed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removes shock hazards from the induction coils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It eliminates ground loop current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
          <p:cNvSpPr/>
          <p:nvPr/>
        </p:nvSpPr>
        <p:spPr>
          <a:xfrm>
            <a:off x="456840" y="456840"/>
            <a:ext cx="9138600" cy="290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G7A01 - What is the function of a power supply bleeder resistor?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acts as a fuse for excess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It discharges the filter capacitors when power is removed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removes shock hazards from the induction coils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It eliminates ground loop current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G7A02 - Which of the following components are used in a power supply filter network?</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Diodes</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Transformers and transducers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Capacitors and inductors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G7A02 - Which of the following components are used in a power supply filter network?</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Diodes</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Transformers and transducers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Capacitors and inductors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G7A03 - Which type of rectifier circuit uses two diodes and a center-tapped transformer?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Full-wave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Full-wave bridge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Half-wave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Synchronous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G7A03 - Which type of rectifier circuit uses two diodes and a center-tapped transformer?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Full-wave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Full-wave bridge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Half-wave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Synchronous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G7A04 - What is characteristic of a half-wave rectifier in a power supply?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Only one diode is required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ripple frequency is twice that of a full-wave rectifier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More current can be drawn from the half-wave rectifier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output voltage is two times the peak input voltage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7"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8"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9"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0"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1"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Bipolar Transistors</a:t>
            </a:r>
            <a:endParaRPr b="0" lang="en-US" sz="4400" spc="-1" strike="noStrike">
              <a:solidFill>
                <a:srgbClr val="000000"/>
              </a:solidFill>
              <a:latin typeface="Arial"/>
            </a:endParaRPr>
          </a:p>
        </p:txBody>
      </p:sp>
      <p:sp>
        <p:nvSpPr>
          <p:cNvPr id="222" name="CustomShape 7"/>
          <p:cNvSpPr/>
          <p:nvPr/>
        </p:nvSpPr>
        <p:spPr>
          <a:xfrm>
            <a:off x="503640" y="1326240"/>
            <a:ext cx="9064440" cy="3283920"/>
          </a:xfrm>
          <a:prstGeom prst="rect">
            <a:avLst/>
          </a:prstGeom>
          <a:noFill/>
          <a:ln w="0">
            <a:noFill/>
          </a:ln>
        </p:spPr>
        <p:style>
          <a:lnRef idx="0"/>
          <a:fillRef idx="0"/>
          <a:effectRef idx="0"/>
          <a:fontRef idx="minor"/>
        </p:style>
        <p:txBody>
          <a:bodyPr lIns="0" rIns="0" tIns="0" bIns="0" anchor="t">
            <a:normAutofit fontScale="73000"/>
          </a:bodyPr>
          <a:p>
            <a:pPr marL="560880" indent="-417960">
              <a:lnSpc>
                <a:spcPct val="100000"/>
              </a:lnSpc>
              <a:spcBef>
                <a:spcPts val="598"/>
              </a:spcBef>
              <a:spcAft>
                <a:spcPts val="598"/>
              </a:spcAft>
              <a:buClr>
                <a:srgbClr val="000000"/>
              </a:buClr>
              <a:buSzPct val="45000"/>
              <a:buFont typeface="Wingdings" charset="2"/>
              <a:buChar char=""/>
            </a:pPr>
            <a:r>
              <a:rPr b="0" lang="en-US" sz="3200" spc="-1" strike="noStrike">
                <a:solidFill>
                  <a:srgbClr val="000000"/>
                </a:solidFill>
                <a:latin typeface="Arial"/>
                <a:ea typeface="Arial"/>
              </a:rPr>
              <a:t>Transistors can be used as as </a:t>
            </a:r>
            <a:r>
              <a:rPr b="0" i="1" lang="en-US" sz="3200" spc="-1" strike="noStrike">
                <a:solidFill>
                  <a:srgbClr val="000000"/>
                </a:solidFill>
                <a:latin typeface="Arial"/>
                <a:ea typeface="Arial"/>
              </a:rPr>
              <a:t>switches </a:t>
            </a:r>
            <a:r>
              <a:rPr b="0" lang="en-US" sz="3200" spc="-1" strike="noStrike">
                <a:solidFill>
                  <a:srgbClr val="000000"/>
                </a:solidFill>
                <a:latin typeface="Arial"/>
                <a:ea typeface="Arial"/>
              </a:rPr>
              <a:t>for voltage and            current</a:t>
            </a:r>
            <a:endParaRPr b="0" lang="en-US" sz="3200" spc="-1" strike="noStrike">
              <a:solidFill>
                <a:srgbClr val="000000"/>
              </a:solidFill>
              <a:latin typeface="Arial"/>
            </a:endParaRPr>
          </a:p>
          <a:p>
            <a:pPr marL="560880" indent="-417960">
              <a:lnSpc>
                <a:spcPct val="100000"/>
              </a:lnSpc>
              <a:spcBef>
                <a:spcPts val="598"/>
              </a:spcBef>
              <a:spcAft>
                <a:spcPts val="598"/>
              </a:spcAft>
              <a:buClr>
                <a:srgbClr val="000000"/>
              </a:buClr>
              <a:buSzPct val="45000"/>
              <a:buFont typeface="Wingdings" charset="2"/>
              <a:buChar char=""/>
            </a:pPr>
            <a:r>
              <a:rPr b="0" i="1" lang="en-US" sz="3200" spc="-1" strike="noStrike">
                <a:solidFill>
                  <a:srgbClr val="000000"/>
                </a:solidFill>
                <a:latin typeface="Arial"/>
                <a:ea typeface="Arial"/>
              </a:rPr>
              <a:t>Saturation</a:t>
            </a:r>
            <a:r>
              <a:rPr b="0" lang="en-US" sz="3200" spc="-1" strike="noStrike">
                <a:solidFill>
                  <a:srgbClr val="000000"/>
                </a:solidFill>
                <a:latin typeface="Arial"/>
                <a:ea typeface="Arial"/>
              </a:rPr>
              <a:t> – when further increases in input result in no output change  (logic HI or 1)</a:t>
            </a:r>
            <a:endParaRPr b="0" lang="en-US" sz="3200" spc="-1" strike="noStrike">
              <a:solidFill>
                <a:srgbClr val="000000"/>
              </a:solidFill>
              <a:latin typeface="Arial"/>
            </a:endParaRPr>
          </a:p>
          <a:p>
            <a:pPr marL="560880" indent="-417960">
              <a:lnSpc>
                <a:spcPct val="100000"/>
              </a:lnSpc>
              <a:spcBef>
                <a:spcPts val="598"/>
              </a:spcBef>
              <a:spcAft>
                <a:spcPts val="598"/>
              </a:spcAft>
              <a:buClr>
                <a:srgbClr val="000000"/>
              </a:buClr>
              <a:buSzPct val="45000"/>
              <a:buFont typeface="Wingdings" charset="2"/>
              <a:buChar char=""/>
            </a:pPr>
            <a:r>
              <a:rPr b="0" i="1" lang="en-US" sz="3200" spc="-1" strike="noStrike">
                <a:solidFill>
                  <a:srgbClr val="000000"/>
                </a:solidFill>
                <a:latin typeface="Arial"/>
                <a:ea typeface="Arial"/>
              </a:rPr>
              <a:t>Cutoff</a:t>
            </a:r>
            <a:r>
              <a:rPr b="0" lang="en-US" sz="3200" spc="-1" strike="noStrike">
                <a:solidFill>
                  <a:srgbClr val="000000"/>
                </a:solidFill>
                <a:latin typeface="Arial"/>
                <a:ea typeface="Arial"/>
              </a:rPr>
              <a:t> – when the input signal reduces output current to zero (logic LO or Ø)</a:t>
            </a:r>
            <a:endParaRPr b="0" lang="en-US" sz="3200" spc="-1" strike="noStrike">
              <a:solidFill>
                <a:srgbClr val="000000"/>
              </a:solidFill>
              <a:latin typeface="Arial"/>
            </a:endParaRPr>
          </a:p>
          <a:p>
            <a:pPr marL="560880" indent="-417960">
              <a:lnSpc>
                <a:spcPct val="100000"/>
              </a:lnSpc>
              <a:spcBef>
                <a:spcPts val="1417"/>
              </a:spcBef>
              <a:buClr>
                <a:srgbClr val="000000"/>
              </a:buClr>
              <a:buSzPct val="45000"/>
              <a:buFont typeface="Wingdings" charset="2"/>
              <a:buChar char=""/>
            </a:pPr>
            <a:r>
              <a:rPr b="0" lang="en-US" sz="3200" spc="-1" strike="noStrike">
                <a:solidFill>
                  <a:srgbClr val="c9091e"/>
                </a:solidFill>
                <a:latin typeface="Arial"/>
                <a:ea typeface="Arial"/>
              </a:rPr>
              <a:t>Saturation &amp; cutoff regions can represent </a:t>
            </a:r>
            <a:r>
              <a:rPr b="0" i="1" lang="en-US" sz="3200" spc="-1" strike="noStrike">
                <a:solidFill>
                  <a:srgbClr val="c9091e"/>
                </a:solidFill>
                <a:latin typeface="Arial"/>
                <a:ea typeface="Arial"/>
              </a:rPr>
              <a:t>digital ON/OFF or 1/Ø values</a:t>
            </a:r>
            <a:r>
              <a:rPr b="0" lang="en-US" sz="3200" spc="-1" strike="noStrike">
                <a:solidFill>
                  <a:srgbClr val="c9091e"/>
                </a:solidFill>
                <a:latin typeface="Arial"/>
                <a:ea typeface="Arial"/>
              </a:rPr>
              <a:t> - Stable Operating Points for logic circuit use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G7A04 - What is characteristic of a half-wave rectifier in a power supply?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Only one diode is required</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ripple frequency is twice that of a full-wave rectifier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More current can be drawn from the half-wave rectifier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output voltage is two times the peak input voltage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G7A05 - What portion of the AC cycle is converted to DC by a half-wave rectifier?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90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180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270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360 degrees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G7A05 - What portion of the AC cycle is converted to DC by a half-wave rectifier?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90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180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270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360 degrees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G7A06 - What portion of the AC cycle is converted to DC by a full-wave rectifier?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90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180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270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360 degrees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G7A06 - What portion of the AC cycle is converted to DC by a full-wave rectifier?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90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180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270 degrees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360 degrees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G7A07 - What is the output waveform of an unfiltered full-wave rectifier connected to a resistive load?</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series of DC pulses at twice the frequency of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series of DC pulses at the same frequency as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sine wave at half the frequency of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steady DC voltage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G7A07 - What is the output waveform of an unfiltered full-wave rectifier connected to a resistive load?</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A series of DC pulses at twice the frequency of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series of DC pulses at the same frequency as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sine wave at half the frequency of the AC input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steady DC voltage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G7A08 - Which of the following is characteristic of a switchmode power supply as compared to a linear power supply?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Faster switching time makes higher output voltage possible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Fewer circuit components are required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High-frequency operation allows the use of smaller components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Inherently more stable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G7A08 - Which of the following is characteristic of a switchmode power supply as compared to a linear power supply?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Faster switching time makes higher output voltage possible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Fewer circuit components are required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High-frequency operation allows the use of smaller components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Inherently more stable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G4E08 - In what configuration are the individual cells in a solar panel connected together?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Series-parallel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Shunt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Bypass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Full-wave bridge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3" name="CustomShape 1"/>
          <p:cNvSpPr/>
          <p:nvPr/>
        </p:nvSpPr>
        <p:spPr>
          <a:xfrm>
            <a:off x="503640" y="2392920"/>
            <a:ext cx="9060840" cy="93744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4" name="CustomShape 2"/>
          <p:cNvSpPr/>
          <p:nvPr/>
        </p:nvSpPr>
        <p:spPr>
          <a:xfrm>
            <a:off x="503640" y="567720"/>
            <a:ext cx="9060840" cy="4489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5" name="CustomShape 3"/>
          <p:cNvSpPr/>
          <p:nvPr/>
        </p:nvSpPr>
        <p:spPr>
          <a:xfrm>
            <a:off x="3442320" y="5253840"/>
            <a:ext cx="3183120" cy="2944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6" name="CustomShape 4"/>
          <p:cNvSpPr/>
          <p:nvPr/>
        </p:nvSpPr>
        <p:spPr>
          <a:xfrm>
            <a:off x="503640" y="225720"/>
            <a:ext cx="9062640" cy="940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7" name="CustomShape 5"/>
          <p:cNvSpPr/>
          <p:nvPr/>
        </p:nvSpPr>
        <p:spPr>
          <a:xfrm>
            <a:off x="503640" y="1326240"/>
            <a:ext cx="9062640" cy="3282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8" name="CustomShape 6"/>
          <p:cNvSpPr/>
          <p:nvPr/>
        </p:nvSpPr>
        <p:spPr>
          <a:xfrm>
            <a:off x="503640" y="225720"/>
            <a:ext cx="9064440" cy="9421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Field Effect Transistor (FET)</a:t>
            </a:r>
            <a:endParaRPr b="0" lang="en-US" sz="4400" spc="-1" strike="noStrike">
              <a:solidFill>
                <a:srgbClr val="000000"/>
              </a:solidFill>
              <a:latin typeface="Arial"/>
            </a:endParaRPr>
          </a:p>
        </p:txBody>
      </p:sp>
      <p:sp>
        <p:nvSpPr>
          <p:cNvPr id="229" name="CustomShape 7"/>
          <p:cNvSpPr/>
          <p:nvPr/>
        </p:nvSpPr>
        <p:spPr>
          <a:xfrm>
            <a:off x="822600" y="1172160"/>
            <a:ext cx="4200480" cy="19382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98"/>
              </a:spcBef>
              <a:spcAft>
                <a:spcPts val="1199"/>
              </a:spcAft>
            </a:pPr>
            <a:r>
              <a:rPr b="0" lang="en-US" sz="2000" spc="-1" strike="noStrike">
                <a:solidFill>
                  <a:srgbClr val="000000"/>
                </a:solidFill>
                <a:latin typeface="Arial"/>
                <a:ea typeface="Arial"/>
              </a:rPr>
              <a:t>The FET has 3 electrodes; Drain (D), Source (S) and Gate (G)</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Arial"/>
                <a:ea typeface="Arial"/>
              </a:rPr>
              <a:t>Current flow is controlled by the     </a:t>
            </a:r>
            <a:r>
              <a:rPr b="0" i="1" lang="en-US" sz="2000" spc="-1" strike="noStrike" u="sng">
                <a:solidFill>
                  <a:srgbClr val="000000"/>
                </a:solidFill>
                <a:uFillTx/>
                <a:latin typeface="Arial"/>
                <a:ea typeface="Arial"/>
              </a:rPr>
              <a:t>voltage</a:t>
            </a:r>
            <a:r>
              <a:rPr b="0" lang="en-US" sz="2000" spc="-1" strike="noStrike">
                <a:solidFill>
                  <a:srgbClr val="000000"/>
                </a:solidFill>
                <a:latin typeface="Arial"/>
                <a:ea typeface="Arial"/>
              </a:rPr>
              <a:t> between gate and source</a:t>
            </a:r>
            <a:r>
              <a:rPr b="0" lang="en-US" sz="1800" spc="-1" strike="noStrike">
                <a:solidFill>
                  <a:srgbClr val="000000"/>
                </a:solidFill>
                <a:latin typeface="Arial"/>
                <a:ea typeface="Arial"/>
              </a:rPr>
              <a:t>.</a:t>
            </a:r>
            <a:endParaRPr b="0" lang="en-US" sz="1800" spc="-1" strike="noStrike">
              <a:solidFill>
                <a:srgbClr val="000000"/>
              </a:solidFill>
              <a:latin typeface="Arial"/>
            </a:endParaRPr>
          </a:p>
        </p:txBody>
      </p:sp>
      <p:pic>
        <p:nvPicPr>
          <p:cNvPr id="230" name="" descr=""/>
          <p:cNvPicPr/>
          <p:nvPr/>
        </p:nvPicPr>
        <p:blipFill>
          <a:blip r:embed="rId1"/>
          <a:stretch/>
        </p:blipFill>
        <p:spPr>
          <a:xfrm>
            <a:off x="5345280" y="1092600"/>
            <a:ext cx="1816920" cy="2304720"/>
          </a:xfrm>
          <a:prstGeom prst="rect">
            <a:avLst/>
          </a:prstGeom>
          <a:ln w="0">
            <a:noFill/>
          </a:ln>
        </p:spPr>
      </p:pic>
      <p:sp>
        <p:nvSpPr>
          <p:cNvPr id="231" name="CustomShape 8"/>
          <p:cNvSpPr/>
          <p:nvPr/>
        </p:nvSpPr>
        <p:spPr>
          <a:xfrm>
            <a:off x="7494840" y="1553760"/>
            <a:ext cx="1732680" cy="598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1800" spc="-1" strike="noStrike">
                <a:solidFill>
                  <a:srgbClr val="000000"/>
                </a:solidFill>
                <a:latin typeface="Arial"/>
                <a:ea typeface="DejaVu Sans"/>
              </a:rPr>
              <a:t>Junction FET or JFET</a:t>
            </a:r>
            <a:endParaRPr b="0" lang="en-US" sz="1800" spc="-1" strike="noStrike">
              <a:solidFill>
                <a:srgbClr val="000000"/>
              </a:solidFill>
              <a:latin typeface="Arial"/>
            </a:endParaRPr>
          </a:p>
        </p:txBody>
      </p:sp>
      <p:sp>
        <p:nvSpPr>
          <p:cNvPr id="232" name="CustomShape 9"/>
          <p:cNvSpPr/>
          <p:nvPr/>
        </p:nvSpPr>
        <p:spPr>
          <a:xfrm>
            <a:off x="731160" y="3030840"/>
            <a:ext cx="4109400" cy="1619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200" spc="-1" strike="noStrike">
                <a:solidFill>
                  <a:srgbClr val="c9091e"/>
                </a:solidFill>
                <a:latin typeface="Arial"/>
                <a:ea typeface="Arial"/>
              </a:rPr>
              <a:t>Metal-Oxide-Semiconductor FETs (MOSFETs) insulate the  </a:t>
            </a:r>
            <a:r>
              <a:rPr b="0" lang="en-US" sz="2200" spc="-1" strike="noStrike" u="sng">
                <a:solidFill>
                  <a:srgbClr val="c9091e"/>
                </a:solidFill>
                <a:uFillTx/>
                <a:latin typeface="Arial"/>
                <a:ea typeface="Arial"/>
              </a:rPr>
              <a:t>gate</a:t>
            </a:r>
            <a:r>
              <a:rPr b="0" lang="en-US" sz="2200" spc="-1" strike="noStrike">
                <a:solidFill>
                  <a:srgbClr val="c9091e"/>
                </a:solidFill>
                <a:latin typeface="Arial"/>
                <a:ea typeface="Arial"/>
              </a:rPr>
              <a:t> from the channel with a     thin layer of oxide</a:t>
            </a:r>
            <a:endParaRPr b="0" lang="en-US" sz="2200" spc="-1" strike="noStrike">
              <a:solidFill>
                <a:srgbClr val="000000"/>
              </a:solidFill>
              <a:latin typeface="Arial"/>
            </a:endParaRPr>
          </a:p>
          <a:p>
            <a:pPr algn="ctr">
              <a:lnSpc>
                <a:spcPct val="100000"/>
              </a:lnSpc>
            </a:pPr>
            <a:r>
              <a:rPr b="0" lang="en-US" sz="2000" spc="-1" strike="noStrike">
                <a:solidFill>
                  <a:srgbClr val="c9091e"/>
                </a:solidFill>
                <a:latin typeface="Arial"/>
                <a:ea typeface="Arial"/>
              </a:rPr>
              <a:t>                                                </a:t>
            </a:r>
            <a:endParaRPr b="0" lang="en-US" sz="2000" spc="-1" strike="noStrike">
              <a:solidFill>
                <a:srgbClr val="000000"/>
              </a:solidFill>
              <a:latin typeface="Arial"/>
            </a:endParaRPr>
          </a:p>
        </p:txBody>
      </p:sp>
      <p:pic>
        <p:nvPicPr>
          <p:cNvPr id="233" name="" descr=""/>
          <p:cNvPicPr/>
          <p:nvPr/>
        </p:nvPicPr>
        <p:blipFill>
          <a:blip r:embed="rId2"/>
          <a:stretch/>
        </p:blipFill>
        <p:spPr>
          <a:xfrm>
            <a:off x="6694200" y="3495240"/>
            <a:ext cx="2990520" cy="1894320"/>
          </a:xfrm>
          <a:prstGeom prst="rect">
            <a:avLst/>
          </a:prstGeom>
          <a:ln w="0">
            <a:noFill/>
          </a:ln>
        </p:spPr>
      </p:pic>
      <p:sp>
        <p:nvSpPr>
          <p:cNvPr id="234" name="Line 10"/>
          <p:cNvSpPr/>
          <p:nvPr/>
        </p:nvSpPr>
        <p:spPr>
          <a:xfrm>
            <a:off x="4844160" y="3930840"/>
            <a:ext cx="2467800" cy="548640"/>
          </a:xfrm>
          <a:prstGeom prst="line">
            <a:avLst/>
          </a:prstGeom>
          <a:ln w="0">
            <a:solidFill>
              <a:srgbClr val="ff0000"/>
            </a:solidFill>
            <a:tailEnd len="med" type="triangle" w="med"/>
          </a:ln>
        </p:spPr>
        <p:style>
          <a:lnRef idx="0"/>
          <a:fillRef idx="0"/>
          <a:effectRef idx="0"/>
          <a:fontRef idx="minor"/>
        </p:style>
        <p:txBody>
          <a:bodyPr lIns="90000" rIns="90000" tIns="45000" bIns="45000" anchor="t" anchorCtr="1">
            <a:noAutofit/>
          </a:bodyPr>
          <a:p>
            <a:pPr>
              <a:lnSpc>
                <a:spcPct val="100000"/>
              </a:lnSpc>
            </a:pPr>
            <a:endParaRPr b="0" lang="en-US" sz="1800" spc="-1" strike="noStrike">
              <a:solidFill>
                <a:srgbClr val="000000"/>
              </a:solidFill>
              <a:latin typeface="Arial"/>
              <a:ea typeface="DejaVu Sans"/>
            </a:endParaRPr>
          </a:p>
        </p:txBody>
      </p:sp>
      <p:sp>
        <p:nvSpPr>
          <p:cNvPr id="235" name="CustomShape 11"/>
          <p:cNvSpPr/>
          <p:nvPr/>
        </p:nvSpPr>
        <p:spPr>
          <a:xfrm>
            <a:off x="4113000" y="4611960"/>
            <a:ext cx="2281320" cy="65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c9091e"/>
                </a:solidFill>
                <a:latin typeface="Arial"/>
                <a:ea typeface="Arial"/>
              </a:rPr>
              <a:t>(Static Sensitive!)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1">
                                  <p:stCondLst>
                                    <p:cond delay="0"/>
                                  </p:stCondLst>
                                  <p:childTnLst>
                                    <p:set>
                                      <p:cBhvr>
                                        <p:cTn id="23" dur="1" fill="hold">
                                          <p:stCondLst>
                                            <p:cond delay="0"/>
                                          </p:stCondLst>
                                        </p:cTn>
                                        <p:tgtEl>
                                          <p:spTgt spid="232">
                                            <p:txEl>
                                              <p:pRg st="0" end="0"/>
                                            </p:txEl>
                                          </p:spTgt>
                                        </p:tgtEl>
                                        <p:attrNameLst>
                                          <p:attrName>style.visibility</p:attrName>
                                        </p:attrNameLst>
                                      </p:cBhvr>
                                      <p:to>
                                        <p:strVal val="visible"/>
                                      </p:to>
                                    </p:set>
                                  </p:childTnLst>
                                </p:cTn>
                              </p:par>
                            </p:childTnLst>
                          </p:cTn>
                        </p:par>
                        <p:par>
                          <p:cTn id="24" fill="hold">
                            <p:stCondLst>
                              <p:cond delay="1"/>
                            </p:stCondLst>
                            <p:childTnLst>
                              <p:par>
                                <p:cTn id="25" nodeType="afterEffect" fill="hold" presetClass="entr" presetID="10">
                                  <p:stCondLst>
                                    <p:cond delay="4000"/>
                                  </p:stCondLst>
                                  <p:childTnLst>
                                    <p:set>
                                      <p:cBhvr>
                                        <p:cTn id="26" dur="1" fill="hold">
                                          <p:stCondLst>
                                            <p:cond delay="0"/>
                                          </p:stCondLst>
                                        </p:cTn>
                                        <p:tgtEl>
                                          <p:spTgt spid="232">
                                            <p:txEl>
                                              <p:pRg st="1" end="1"/>
                                            </p:txEl>
                                          </p:spTgt>
                                        </p:tgtEl>
                                        <p:attrNameLst>
                                          <p:attrName>style.visibility</p:attrName>
                                        </p:attrNameLst>
                                      </p:cBhvr>
                                      <p:to>
                                        <p:strVal val="visible"/>
                                      </p:to>
                                    </p:set>
                                    <p:animEffect filter="fade" transition="in">
                                      <p:cBhvr additive="repl">
                                        <p:cTn id="27" dur="2000"/>
                                        <p:tgtEl>
                                          <p:spTgt spid="232">
                                            <p:txEl>
                                              <p:pRg st="1" end="1"/>
                                            </p:txEl>
                                          </p:spTgt>
                                        </p:tgtEl>
                                      </p:cBhvr>
                                    </p:animEffect>
                                  </p:childTnLst>
                                </p:cTn>
                              </p:par>
                              <p:par>
                                <p:cTn id="28" nodeType="withEffect" fill="hold" presetClass="entr" presetID="10">
                                  <p:stCondLst>
                                    <p:cond delay="0"/>
                                  </p:stCondLst>
                                  <p:childTnLst>
                                    <p:set>
                                      <p:cBhvr>
                                        <p:cTn id="29" dur="1" fill="hold">
                                          <p:stCondLst>
                                            <p:cond delay="0"/>
                                          </p:stCondLst>
                                        </p:cTn>
                                        <p:tgtEl>
                                          <p:spTgt spid="234"/>
                                        </p:tgtEl>
                                        <p:attrNameLst>
                                          <p:attrName>style.visibility</p:attrName>
                                        </p:attrNameLst>
                                      </p:cBhvr>
                                      <p:to>
                                        <p:strVal val="visible"/>
                                      </p:to>
                                    </p:set>
                                    <p:animEffect filter="fade" transition="in">
                                      <p:cBhvr additive="repl">
                                        <p:cTn id="30" dur="2000"/>
                                        <p:tgtEl>
                                          <p:spTgt spid="234"/>
                                        </p:tgtEl>
                                      </p:cBhvr>
                                    </p:animEffect>
                                  </p:childTnLst>
                                </p:cTn>
                              </p:par>
                              <p:par>
                                <p:cTn id="31" nodeType="withEffect" fill="hold" presetClass="entr" presetID="10">
                                  <p:stCondLst>
                                    <p:cond delay="0"/>
                                  </p:stCondLst>
                                  <p:childTnLst>
                                    <p:set>
                                      <p:cBhvr>
                                        <p:cTn id="32" dur="1" fill="hold">
                                          <p:stCondLst>
                                            <p:cond delay="0"/>
                                          </p:stCondLst>
                                        </p:cTn>
                                        <p:tgtEl>
                                          <p:spTgt spid="233"/>
                                        </p:tgtEl>
                                        <p:attrNameLst>
                                          <p:attrName>style.visibility</p:attrName>
                                        </p:attrNameLst>
                                      </p:cBhvr>
                                      <p:to>
                                        <p:strVal val="visible"/>
                                      </p:to>
                                    </p:set>
                                    <p:animEffect filter="fade" transition="in">
                                      <p:cBhvr additive="repl">
                                        <p:cTn id="33" dur="2000"/>
                                        <p:tgtEl>
                                          <p:spTgt spid="233"/>
                                        </p:tgtEl>
                                      </p:cBhvr>
                                    </p:animEffect>
                                  </p:childTnLst>
                                </p:cTn>
                              </p:par>
                              <p:par>
                                <p:cTn id="34" nodeType="withEffect" fill="hold" presetClass="entr" presetID="10">
                                  <p:stCondLst>
                                    <p:cond delay="0"/>
                                  </p:stCondLst>
                                  <p:childTnLst>
                                    <p:set>
                                      <p:cBhvr>
                                        <p:cTn id="35" dur="1" fill="hold">
                                          <p:stCondLst>
                                            <p:cond delay="0"/>
                                          </p:stCondLst>
                                        </p:cTn>
                                        <p:tgtEl>
                                          <p:spTgt spid="235">
                                            <p:txEl>
                                              <p:pRg st="0" end="0"/>
                                            </p:txEl>
                                          </p:spTgt>
                                        </p:tgtEl>
                                        <p:attrNameLst>
                                          <p:attrName>style.visibility</p:attrName>
                                        </p:attrNameLst>
                                      </p:cBhvr>
                                      <p:to>
                                        <p:strVal val="visible"/>
                                      </p:to>
                                    </p:set>
                                    <p:animEffect filter="fade" transition="in">
                                      <p:cBhvr additive="repl">
                                        <p:cTn id="36" dur="2000"/>
                                        <p:tgtEl>
                                          <p:spTgt spid="235">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G4E08 - In what configuration are the individual cells in a solar panel connected together?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Series-parallel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Shunt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Bypass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Full-wave bridge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G4E09 - What is the approximate open-circuit voltage from a fully illuminated silicon photovoltaic cell?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0.02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0.5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0.2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1.38 VDC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G4E09 - What is the approximate open-circuit voltage from a fully illuminated silicon photovoltaic cell?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0.02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0.5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0.2 VDC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1.38 VDC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
          <p:cNvSpPr/>
          <p:nvPr/>
        </p:nvSpPr>
        <p:spPr>
          <a:xfrm>
            <a:off x="456840" y="456840"/>
            <a:ext cx="9138600" cy="383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G4E10  - Why should a series diode be connected between a solar panel and a storage battery that is being charged by the panel?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 prevent overload by regulating the charging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To prevent discharge of the battery through the panel during times of low or no illumination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limit the current flowing from the panel to a safe value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 prevent damage to the battery due to excessive voltage at high illumination levels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456840" y="456840"/>
            <a:ext cx="9138600" cy="383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G4E10  - Why should a series diode be connected between a solar panel and a storage battery that is being charged by the panel?</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 prevent overload by regulating the charging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To prevent discharge of the battery through the panel during times of low or no illumination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limit the current flowing from the panel to a safe value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 prevent damage to the battery due to excessive voltage at high illumination levels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G4E11 - What precaution should be taken when connecting a solar panel to a lithium iron phosphate battery?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Ground the solar panel outer metal framework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Ensure the battery is placed terminals-up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series resistor must be in place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solar panel must have a charge controller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G4E11 - What precaution should be taken when connecting a solar panel to a lithium iron phosphate battery?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Ground the solar panel outer metal framework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Ensure the battery is placed terminals-up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series resistor must be in place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The solar panel must have a charge controller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G6A01 - What is the minimum allowable discharge voltage for maximum life of a standard 12-volt lead-acid battery?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6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8.5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10.5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 volts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G6A01 - What is the minimum allowable discharge voltage for maximum life of a standard 12-volt lead-acid battery?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6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8.5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10.5 volts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 volts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
          <p:cNvSpPr/>
          <p:nvPr/>
        </p:nvSpPr>
        <p:spPr>
          <a:xfrm>
            <a:off x="456840" y="456840"/>
            <a:ext cx="9138600" cy="3212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G6A02 - What is an advantage of batteries with low internal resistance?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Long life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High discharge current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High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Rapid recharge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789</TotalTime>
  <Application>LibreOffice/7.4.6.2$Windows_X86_64 LibreOffice_project/5b1f5509c2decdade7fda905e3e1429a67acd63d</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2020-01-18T10:27:47Z</dcterms:created>
  <dc:creator/>
  <dc:description/>
  <dc:language>en-US</dc:language>
  <cp:lastModifiedBy/>
  <dcterms:modified xsi:type="dcterms:W3CDTF">2024-08-21T09:41:31Z</dcterms:modified>
  <cp:revision>283</cp:revision>
  <dc:subject/>
  <dc:title/>
</cp:coreProperties>
</file>

<file path=docProps/custom.xml><?xml version="1.0" encoding="utf-8"?>
<Properties xmlns="http://schemas.openxmlformats.org/officeDocument/2006/custom-properties" xmlns:vt="http://schemas.openxmlformats.org/officeDocument/2006/docPropsVTypes"/>
</file>